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4833937" y="7072312"/>
            <a:ext cx="14716126" cy="1589485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4833937" y="8947546"/>
            <a:ext cx="14716126" cy="660798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4833937" y="6000353"/>
            <a:ext cx="14716126" cy="9652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3048000" y="0"/>
            <a:ext cx="18288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sz="half" idx="13"/>
          </p:nvPr>
        </p:nvSpPr>
        <p:spPr>
          <a:xfrm>
            <a:off x="5307210" y="892968"/>
            <a:ext cx="13751720" cy="832247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4833937" y="11519296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11935814" y="13001625"/>
            <a:ext cx="494513" cy="511175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12495609" y="892968"/>
            <a:ext cx="7500938" cy="1157287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4387453" y="6697265"/>
            <a:ext cx="7500938" cy="576857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quarter" idx="13"/>
          </p:nvPr>
        </p:nvSpPr>
        <p:spPr>
          <a:xfrm>
            <a:off x="12495609" y="3661171"/>
            <a:ext cx="7500938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4387453" y="3661171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151164" indent="-465364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12495609" y="7161609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12504353" y="1250156"/>
            <a:ext cx="7500939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4387453" y="1250156"/>
            <a:ext cx="7500938" cy="112156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387453" y="625078"/>
            <a:ext cx="15609094" cy="303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387453" y="3661171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617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1061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506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950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395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839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284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728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173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hat’s a Wrap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That’s a Wrap</a:t>
            </a:r>
          </a:p>
        </p:txBody>
      </p:sp>
      <p:sp>
        <p:nvSpPr>
          <p:cNvPr id="120" name="Psychology/Biology 2606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Psychology/Biology 2606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It’s Counterintuitiv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It’s Counterintuitive</a:t>
            </a:r>
          </a:p>
        </p:txBody>
      </p:sp>
      <p:sp>
        <p:nvSpPr>
          <p:cNvPr id="123" name="Would you design a nervous system like this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Would you design a nervous system like this?</a:t>
            </a:r>
          </a:p>
          <a:p>
            <a:pPr/>
            <a:r>
              <a:t>Would you say do motion and object perception separately?</a:t>
            </a:r>
          </a:p>
          <a:p>
            <a:pPr/>
            <a:r>
              <a:t>Would understanding of language be separate from production?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It’s Evolve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It’s Evolved</a:t>
            </a:r>
          </a:p>
        </p:txBody>
      </p:sp>
      <p:sp>
        <p:nvSpPr>
          <p:cNvPr id="126" name="It’s counterintuitive because it is an evolved syste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80319" indent="-580319" defTabSz="772239">
              <a:spcBef>
                <a:spcPts val="5500"/>
              </a:spcBef>
              <a:defRPr sz="4700"/>
            </a:pPr>
            <a:r>
              <a:t>It’s counterintuitive because it is an evolved system</a:t>
            </a:r>
          </a:p>
          <a:p>
            <a:pPr lvl="1" marL="998149" indent="-580319" defTabSz="772239">
              <a:spcBef>
                <a:spcPts val="5500"/>
              </a:spcBef>
              <a:defRPr sz="4700"/>
            </a:pPr>
            <a:r>
              <a:t>Selection works with what it has in front of it, like the whole consciousness thing we talked about that other day</a:t>
            </a:r>
          </a:p>
          <a:p>
            <a:pPr marL="580319" indent="-580319" defTabSz="772239">
              <a:spcBef>
                <a:spcPts val="5500"/>
              </a:spcBef>
              <a:defRPr sz="4700"/>
            </a:pPr>
            <a:r>
              <a:t>Understanding function can help us understand mechanism</a:t>
            </a:r>
          </a:p>
          <a:p>
            <a:pPr lvl="1" marL="998149" indent="-580319" defTabSz="772239">
              <a:spcBef>
                <a:spcPts val="5500"/>
              </a:spcBef>
              <a:defRPr sz="4700"/>
            </a:pPr>
            <a:r>
              <a:t>So knowing that something is done separately from something else helps us understand that we might be looking for different systems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We’ve Learned a Lot About Function from Dysfun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98301">
              <a:defRPr sz="9520"/>
            </a:lvl1pPr>
          </a:lstStyle>
          <a:p>
            <a:pPr/>
            <a:r>
              <a:t>We’ve Learned a Lot About Function from Dysfunction</a:t>
            </a:r>
          </a:p>
        </p:txBody>
      </p:sp>
      <p:sp>
        <p:nvSpPr>
          <p:cNvPr id="129" name="We know that V1 sends information out because of case studies where people have blindsigh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We know that V1 sends information out because of case studies where people have blindsight</a:t>
            </a:r>
          </a:p>
          <a:p>
            <a:pPr/>
            <a:r>
              <a:t>We know about V4 because of that case with the artist</a:t>
            </a:r>
          </a:p>
          <a:p>
            <a:pPr/>
            <a:r>
              <a:t>We knew early on about localization because of Mary Rafferty and Wilder Penfield and people like that</a:t>
            </a:r>
          </a:p>
          <a:p>
            <a:pPr/>
            <a:r>
              <a:t>HM told us about memory systems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Importance of animal research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98301">
              <a:defRPr sz="9520"/>
            </a:lvl1pPr>
          </a:lstStyle>
          <a:p>
            <a:pPr/>
            <a:r>
              <a:t>Importance of animal research</a:t>
            </a:r>
          </a:p>
        </p:txBody>
      </p:sp>
      <p:sp>
        <p:nvSpPr>
          <p:cNvPr id="132" name="From Galvani to Loewi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From Galvani to Loewi</a:t>
            </a:r>
          </a:p>
          <a:p>
            <a:pPr/>
            <a:r>
              <a:t>Lesion work</a:t>
            </a:r>
          </a:p>
          <a:p>
            <a:pPr/>
            <a:r>
              <a:t>Blocking LTP</a:t>
            </a:r>
          </a:p>
          <a:p>
            <a:pPr/>
            <a:r>
              <a:t>Cooling and warming parts of the brain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Non Invasive Work is Important To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98301">
              <a:defRPr sz="9520"/>
            </a:lvl1pPr>
          </a:lstStyle>
          <a:p>
            <a:pPr/>
            <a:r>
              <a:t>Non Invasive Work is Important Too</a:t>
            </a:r>
          </a:p>
        </p:txBody>
      </p:sp>
      <p:sp>
        <p:nvSpPr>
          <p:cNvPr id="135" name="Visual field work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Visual field work</a:t>
            </a:r>
          </a:p>
          <a:p>
            <a:pPr/>
            <a:r>
              <a:t>Spatial cognition work</a:t>
            </a:r>
          </a:p>
          <a:p>
            <a:pPr/>
            <a:r>
              <a:t>Neurological tests</a:t>
            </a:r>
          </a:p>
          <a:p>
            <a:pPr/>
            <a:r>
              <a:t>MRI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he Nervous System is Hierarchical and Paralle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98301">
              <a:defRPr sz="9520"/>
            </a:lvl1pPr>
          </a:lstStyle>
          <a:p>
            <a:pPr/>
            <a:r>
              <a:t>The Nervous System is Hierarchical and Parallel</a:t>
            </a:r>
          </a:p>
        </p:txBody>
      </p:sp>
      <p:sp>
        <p:nvSpPr>
          <p:cNvPr id="138" name="Hierarchy is obvious, I think you can tell because of the vision stuff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Hierarchy is obvious, I think you can tell because of the vision stuff</a:t>
            </a:r>
          </a:p>
          <a:p>
            <a:pPr/>
            <a:r>
              <a:t>Parallel is also obvious because of things like the two streams</a:t>
            </a:r>
          </a:p>
          <a:p>
            <a:pPr/>
            <a:r>
              <a:t>Parallel, cell assemblies</a:t>
            </a:r>
          </a:p>
          <a:p>
            <a:pPr/>
            <a:r>
              <a:t>CNS,PNS,ANS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onclu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Conclusion</a:t>
            </a:r>
          </a:p>
        </p:txBody>
      </p:sp>
      <p:sp>
        <p:nvSpPr>
          <p:cNvPr id="141" name="Thank you all so much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Thank you all so much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fade thruBlk="1"/>
      </p:transition>
    </mc:Choice>
    <mc:Fallback>
      <p:transition spd="slow">
        <p:fade/>
      </p:transition>
    </mc:Fallback>
  </mc:AlternateContent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