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34C83B-4848-E2F6-4EC0-0C65FA66F1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14AD6F-92FE-D255-A628-EFAABFF928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EAAE5B-DBD5-B3EC-BC2F-6D0D3C76AB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EAC6A-45B7-9D42-B950-9B9E21C6FC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85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34C62B-3D9B-EFCF-74A6-DFCC2360D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C265EE-A935-1296-7EB1-61A689102B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E09963-E454-47BB-2E6D-EA17930EEA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3E111-B6ED-5544-992B-432B53B5EC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08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B9454E-78E1-D957-400F-15AC16DDE2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45750C-773B-F940-8BA9-089E07043F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7F7700-04A3-CB21-EBE4-D0041FD96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24D8F-52E3-564A-A6B1-F393057337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75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2FED5D-2B3D-5067-35C7-2E4F594B6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DCB740-B182-F2DA-3D05-C2DB64B8E6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D73CB1-9D53-398B-AA9F-AF30623D8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B91A3-C0EC-4C47-B556-1E033A515A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02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997C4B-48FE-122E-1034-6D9811F3A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F6DFC2-CA9B-40DD-1687-0FEC9854DF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673643-BA61-D4CC-F12E-9E975989EE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E8E07-1ABD-E14A-ADC0-E1E789B6FE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22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4502D7-749D-C0F9-5D5E-3578D996DD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FF5020-1A06-7F48-A8F8-E99688EB80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8ED7F-01AC-2469-87E4-93E79EBC5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F3459-0AD4-7649-A761-494E5F6CD8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78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356A3A-F5BD-B73D-5A97-52A142F479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378E63-33FD-E0A4-F284-378E3CE5F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481EC19-4F08-FFA2-2BD2-82AEB1D7B0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A7EC1-3529-4B4C-907B-007FF065C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57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A6484D-A8D3-D0A2-9988-1D79E85AE7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F49E97-4BDB-2FEC-5D75-2F020FF5E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CF3FBE-7AC6-8705-8149-ECB88F6AB6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7863F-BE7D-E34A-8CC9-2A12EDF7A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80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CEE31FC-ED9E-B903-6D04-268C675198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088A0B-A417-66EF-0B90-D7918AACB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587071-07E6-4681-B675-643D2D2DB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FE48E-4A96-A74F-B507-E30C84E26F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87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4A01A5-CCA9-B118-E676-40913CBC6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ECB48F-1212-CFBF-59F2-101F90EF48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3CB164-B0BD-FB83-609E-B1A86DB56B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A552A-8F7D-1648-AAD3-EDDBD1E05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15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F4DE9B-3B02-9A82-6524-703B0FA422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00A8A0-3711-F4EB-B663-8F7D551F65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5D94DF-4519-35F5-28E1-E8B2DC36DF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FB7C3B-83C0-CF4A-98EF-CC04D073B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88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4BDE015-294B-C5B7-9F0E-3298E2DA4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CD5BEA-13B7-A1FB-3577-6FE5810529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E2DB3CB-8E4B-6206-3C50-3C287C4FAD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229BEB-8C74-2CBD-DB44-66AAD34126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B993A5-0820-8844-518E-D85F3C9505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97794E-A3B5-6A49-921A-67C41D9C88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055AEFFA-BE07-1CDF-A0D4-A9C98BBF30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Disorders</a:t>
            </a:r>
          </a:p>
        </p:txBody>
      </p:sp>
      <p:sp>
        <p:nvSpPr>
          <p:cNvPr id="2050" name="Rectangle 3">
            <a:extLst>
              <a:ext uri="{FF2B5EF4-FFF2-40B4-BE49-F238E27FC236}">
                <a16:creationId xmlns:a16="http://schemas.microsoft.com/office/drawing/2014/main" id="{99733C63-3A68-F2C1-841D-5008F8E2C9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Psychology 3196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A65E3E20-465F-7438-7DDB-F02A965AAD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Maybe depression is negotiation!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935E280-F56F-97F6-28A3-CB0C51AE7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Get help from kin, even though now they are not around</a:t>
            </a:r>
          </a:p>
          <a:p>
            <a:pPr eaLnBrk="1" hangingPunct="1"/>
            <a:r>
              <a:rPr lang="en-US" altLang="en-US"/>
              <a:t>Explains postpartum depression nicely</a:t>
            </a:r>
          </a:p>
          <a:p>
            <a:pPr eaLnBrk="1" hangingPunct="1"/>
            <a:r>
              <a:rPr lang="en-US" altLang="en-US"/>
              <a:t>New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09CC12AF-A302-6781-9EB6-2EB2CDA8C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suicide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C76DFC3-2EED-B7F4-8A35-A5500E1D2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Hmm</a:t>
            </a:r>
          </a:p>
          <a:p>
            <a:pPr eaLnBrk="1" hangingPunct="1"/>
            <a:r>
              <a:rPr lang="en-US" altLang="en-US"/>
              <a:t>Not group selection</a:t>
            </a:r>
          </a:p>
          <a:p>
            <a:pPr eaLnBrk="1" hangingPunct="1"/>
            <a:r>
              <a:rPr lang="en-US" altLang="en-US"/>
              <a:t>Kin selection</a:t>
            </a:r>
          </a:p>
          <a:p>
            <a:pPr eaLnBrk="1" hangingPunct="1"/>
            <a:r>
              <a:rPr lang="en-US" altLang="en-US"/>
              <a:t>Suicide notes reflect this, that people feel they are a burden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57338241-046F-F877-D63A-F45AB341D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Anxiety disorders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750D3F0-CEEC-781D-28A4-C8A0485A6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Phobias for example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Phobias seem to be learned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However, nobody is afraid of houses or cars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They are afraid of sharks and snakes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People are afraid of flying, not of airplanes overhead, even if they have been through bombing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DF3F2AC6-4518-1BE5-E456-87E1B1224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sociopaths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582D9EB-574B-3CF9-958A-2539921B5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Eww</a:t>
            </a:r>
          </a:p>
          <a:p>
            <a:pPr eaLnBrk="1" hangingPunct="1"/>
            <a:r>
              <a:rPr lang="en-US" altLang="en-US"/>
              <a:t>Might actually be a reproductive strategy, but only successful if rare</a:t>
            </a:r>
          </a:p>
          <a:p>
            <a:pPr eaLnBrk="1" hangingPunct="1"/>
            <a:r>
              <a:rPr lang="en-US" altLang="en-US"/>
              <a:t>Little shame or guilt</a:t>
            </a:r>
          </a:p>
          <a:p>
            <a:pPr eaLnBrk="1" hangingPunct="1"/>
            <a:r>
              <a:rPr lang="en-US" altLang="en-US"/>
              <a:t>Playing on reciprocal altruism</a:t>
            </a:r>
          </a:p>
          <a:p>
            <a:pPr eaLnBrk="1" hangingPunct="1"/>
            <a:r>
              <a:rPr lang="en-US" altLang="en-US"/>
              <a:t>Maybe give them an </a:t>
            </a:r>
            <a:r>
              <a:rPr lang="ja-JP" altLang="en-US"/>
              <a:t>‘</a:t>
            </a:r>
            <a:r>
              <a:rPr lang="en-US" altLang="ja-JP"/>
              <a:t>outlet</a:t>
            </a:r>
            <a:r>
              <a:rPr lang="ja-JP" altLang="en-US"/>
              <a:t>’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5F1D7CEB-3C66-A149-0A4E-8634D9D9C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Autism Specrtum Disorders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1174E0E-8ABD-B1CE-9981-4F5B117F1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Characterized by a lack of social interaction, or poor interaction</a:t>
            </a:r>
          </a:p>
          <a:p>
            <a:pPr eaLnBrk="1" hangingPunct="1"/>
            <a:r>
              <a:rPr lang="en-US" altLang="en-US" dirty="0"/>
              <a:t>Repetitive </a:t>
            </a:r>
            <a:r>
              <a:rPr lang="en-US" altLang="en-US" dirty="0" err="1"/>
              <a:t>beahviour</a:t>
            </a:r>
            <a:endParaRPr lang="en-US" altLang="en-US" dirty="0"/>
          </a:p>
          <a:p>
            <a:pPr eaLnBrk="1" hangingPunct="1"/>
            <a:r>
              <a:rPr lang="en-US" altLang="en-US" dirty="0"/>
              <a:t>Fixation on some characteristic or thing</a:t>
            </a:r>
          </a:p>
          <a:p>
            <a:pPr eaLnBrk="1" hangingPunct="1"/>
            <a:r>
              <a:rPr lang="en-US" altLang="en-US" dirty="0"/>
              <a:t>Many Intellectually disabled, but not all (indeed the percentage seems to be going down in a way)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C3E5A118-9969-188B-871E-A93412520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the evolutionary argument here?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FEE192A-B318-39AE-0E98-5CF1B2F51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Theory of mind module</a:t>
            </a:r>
          </a:p>
          <a:p>
            <a:pPr eaLnBrk="1" hangingPunct="1"/>
            <a:r>
              <a:rPr lang="ja-JP" altLang="en-US"/>
              <a:t>‘</a:t>
            </a:r>
            <a:r>
              <a:rPr lang="en-US" altLang="ja-JP"/>
              <a:t>hyper male</a:t>
            </a:r>
            <a:r>
              <a:rPr lang="ja-JP" altLang="en-US"/>
              <a:t>’</a:t>
            </a:r>
            <a:r>
              <a:rPr lang="en-US" altLang="ja-JP"/>
              <a:t> brain</a:t>
            </a:r>
          </a:p>
          <a:p>
            <a:pPr eaLnBrk="1" hangingPunct="1"/>
            <a:r>
              <a:rPr lang="en-US" altLang="en-US"/>
              <a:t>Kids of scientists are more likely to be autistic</a:t>
            </a:r>
          </a:p>
          <a:p>
            <a:pPr eaLnBrk="1" hangingPunct="1"/>
            <a:r>
              <a:rPr lang="en-US" altLang="en-US"/>
              <a:t>Boys are much more likely to be autistic than girls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C7F8790-2B84-0901-1CC3-16F13EDA3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Schizophrenia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D34F0D8-554B-E249-B27C-A3BA34EDA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creativity go with Schizophrenia?</a:t>
            </a:r>
          </a:p>
          <a:p>
            <a:pPr eaLnBrk="1" hangingPunct="1"/>
            <a:r>
              <a:rPr lang="en-US" altLang="en-US"/>
              <a:t>Maybe not</a:t>
            </a:r>
          </a:p>
          <a:p>
            <a:pPr eaLnBrk="1" hangingPunct="1"/>
            <a:r>
              <a:rPr lang="en-US" altLang="en-US"/>
              <a:t>However, they have more creative relatives!</a:t>
            </a:r>
          </a:p>
          <a:p>
            <a:pPr eaLnBrk="1" hangingPunct="1"/>
            <a:r>
              <a:rPr lang="en-US" altLang="en-US"/>
              <a:t>Might be some relationship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901741BC-7F4C-1A5D-23E7-D075AAB73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Conclusions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280E0C6-AEE2-61A6-2B02-3B3DF67EEE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This is early days but promising</a:t>
            </a:r>
          </a:p>
          <a:p>
            <a:pPr eaLnBrk="1" hangingPunct="1"/>
            <a:r>
              <a:rPr lang="en-US" altLang="en-US"/>
              <a:t>May lead to treatments</a:t>
            </a:r>
          </a:p>
          <a:p>
            <a:pPr eaLnBrk="1" hangingPunct="1"/>
            <a:r>
              <a:rPr lang="en-US" altLang="en-US"/>
              <a:t>Does not make it </a:t>
            </a:r>
            <a:r>
              <a:rPr lang="ja-JP" altLang="en-US"/>
              <a:t>‘</a:t>
            </a:r>
            <a:r>
              <a:rPr lang="en-US" altLang="ja-JP"/>
              <a:t>all in the head</a:t>
            </a:r>
            <a:r>
              <a:rPr lang="ja-JP" altLang="en-US"/>
              <a:t>’</a:t>
            </a:r>
            <a:r>
              <a:rPr lang="en-US" altLang="ja-JP"/>
              <a:t> or </a:t>
            </a:r>
            <a:r>
              <a:rPr lang="ja-JP" altLang="en-US"/>
              <a:t>‘</a:t>
            </a:r>
            <a:r>
              <a:rPr lang="en-US" altLang="ja-JP"/>
              <a:t>normal</a:t>
            </a:r>
            <a:r>
              <a:rPr lang="ja-JP" altLang="en-US"/>
              <a:t>’</a:t>
            </a:r>
            <a:r>
              <a:rPr lang="en-US" altLang="ja-JP"/>
              <a:t> or frankly better (morally) to be normal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DAA6D70C-C57E-10CC-D432-A7B391D54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D2D6B45-3427-9B16-FCBD-6797D00D8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You probably didn</a:t>
            </a:r>
            <a:r>
              <a:rPr lang="ja-JP" altLang="en-US"/>
              <a:t>’</a:t>
            </a:r>
            <a:r>
              <a:rPr lang="en-US" altLang="ja-JP"/>
              <a:t>t think you could use evolutionary theory to explain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Well you</a:t>
            </a:r>
            <a:r>
              <a:rPr lang="ja-JP" altLang="en-US"/>
              <a:t>’</a:t>
            </a:r>
            <a:r>
              <a:rPr lang="en-US" altLang="ja-JP"/>
              <a:t>re wrong!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It does not make these things any less problematic than they are if we can understand the evolutionary underpinnings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This work is in its infancy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DBA8896B-8CB5-7A77-8834-77B041F8A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Possible evolutionary explanations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9900CEF-339D-BACF-B2FB-AB3AB07768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diorders may be defenses</a:t>
            </a:r>
          </a:p>
          <a:p>
            <a:pPr eaLnBrk="1" hangingPunct="1"/>
            <a:r>
              <a:rPr lang="en-US" altLang="en-US"/>
              <a:t>Side effects of fitness enhancing genes</a:t>
            </a:r>
          </a:p>
          <a:p>
            <a:pPr eaLnBrk="1" hangingPunct="1"/>
            <a:r>
              <a:rPr lang="en-US" altLang="en-US"/>
              <a:t>Frequency dependent selection</a:t>
            </a:r>
          </a:p>
          <a:p>
            <a:pPr eaLnBrk="1" hangingPunct="1"/>
            <a:r>
              <a:rPr lang="en-US" altLang="en-US"/>
              <a:t>Absence or malfunctioning of a module</a:t>
            </a:r>
          </a:p>
          <a:p>
            <a:pPr eaLnBrk="1" hangingPunct="1"/>
            <a:r>
              <a:rPr lang="en-US" altLang="en-US"/>
              <a:t>EEA and now</a:t>
            </a:r>
          </a:p>
          <a:p>
            <a:pPr eaLnBrk="1" hangingPunct="1"/>
            <a:r>
              <a:rPr lang="en-US" altLang="en-US"/>
              <a:t>Extremes of plygenetic 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AE4CFDFB-45F7-FDAD-C601-B82D2C94A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PTSD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0DF3C52-E7DD-5A29-7BA5-9D345D8EA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Should be more common in man made situations</a:t>
            </a:r>
          </a:p>
          <a:p>
            <a:pPr eaLnBrk="1" hangingPunct="1"/>
            <a:r>
              <a:rPr lang="en-US" altLang="en-US"/>
              <a:t>It is</a:t>
            </a:r>
          </a:p>
          <a:p>
            <a:pPr eaLnBrk="1" hangingPunct="1"/>
            <a:r>
              <a:rPr lang="en-US" altLang="en-US"/>
              <a:t>Ahh but there was always warfare</a:t>
            </a:r>
          </a:p>
          <a:p>
            <a:pPr eaLnBrk="1" hangingPunct="1"/>
            <a:r>
              <a:rPr lang="en-US" altLang="en-US"/>
              <a:t>But not with the type of weapons we have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A14B2AF2-C52A-2596-8E9D-A740072603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Depression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BE435AC-C2BF-53B2-9A47-66AB3DB1B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 just feeling down</a:t>
            </a:r>
          </a:p>
          <a:p>
            <a:pPr eaLnBrk="1" hangingPunct="1"/>
            <a:r>
              <a:rPr lang="en-US" altLang="en-US"/>
              <a:t>Length and severity are key</a:t>
            </a:r>
          </a:p>
          <a:p>
            <a:pPr eaLnBrk="1" hangingPunct="1"/>
            <a:r>
              <a:rPr lang="en-US" altLang="en-US"/>
              <a:t>Feelings of worthlessness</a:t>
            </a:r>
          </a:p>
          <a:p>
            <a:pPr eaLnBrk="1" hangingPunct="1"/>
            <a:r>
              <a:rPr lang="en-US" altLang="en-US"/>
              <a:t>Lack of motivation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649316F4-4880-51B6-B7A6-B0C2B7D4A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 it adaptive?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ACEBC8E-2472-4FE5-1420-77E1915F9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Nesse</a:t>
            </a:r>
            <a:r>
              <a:rPr lang="ja-JP" altLang="en-US"/>
              <a:t>’</a:t>
            </a:r>
            <a:r>
              <a:rPr lang="en-US" altLang="ja-JP"/>
              <a:t>s idea</a:t>
            </a:r>
          </a:p>
          <a:p>
            <a:pPr eaLnBrk="1" hangingPunct="1"/>
            <a:r>
              <a:rPr lang="en-US" altLang="en-US"/>
              <a:t>Telling us we are going the wrong way so to speak</a:t>
            </a:r>
          </a:p>
          <a:p>
            <a:pPr eaLnBrk="1" hangingPunct="1"/>
            <a:r>
              <a:rPr lang="en-US" altLang="en-US"/>
              <a:t>Don</a:t>
            </a:r>
            <a:r>
              <a:rPr lang="ja-JP" altLang="en-US"/>
              <a:t>’</a:t>
            </a:r>
            <a:r>
              <a:rPr lang="en-US" altLang="ja-JP"/>
              <a:t>t expend resources, energy on stuff that won</a:t>
            </a:r>
            <a:r>
              <a:rPr lang="ja-JP" altLang="en-US"/>
              <a:t>’</a:t>
            </a:r>
            <a:r>
              <a:rPr lang="en-US" altLang="ja-JP"/>
              <a:t>t work</a:t>
            </a:r>
          </a:p>
          <a:p>
            <a:pPr eaLnBrk="1" hangingPunct="1"/>
            <a:r>
              <a:rPr lang="en-US" altLang="en-US"/>
              <a:t>You can see the adaptiveness here</a:t>
            </a:r>
          </a:p>
          <a:p>
            <a:pPr eaLnBrk="1" hangingPunct="1"/>
            <a:r>
              <a:rPr lang="en-US" altLang="en-US"/>
              <a:t>But you have to bounce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5CEBAD2F-59D9-2CC3-4215-59298BC57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Depression threshold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71DA0A4-2202-A796-7521-F74383535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that when you </a:t>
            </a:r>
            <a:r>
              <a:rPr lang="ja-JP" altLang="en-US"/>
              <a:t>‘</a:t>
            </a:r>
            <a:r>
              <a:rPr lang="en-US" altLang="ja-JP"/>
              <a:t>lose</a:t>
            </a:r>
            <a:r>
              <a:rPr lang="ja-JP" altLang="en-US"/>
              <a:t>’</a:t>
            </a:r>
            <a:r>
              <a:rPr lang="en-US" altLang="ja-JP"/>
              <a:t> you feel bad</a:t>
            </a:r>
          </a:p>
          <a:p>
            <a:pPr eaLnBrk="1" hangingPunct="1"/>
            <a:r>
              <a:rPr lang="en-US" altLang="en-US"/>
              <a:t>You slow down then</a:t>
            </a:r>
          </a:p>
          <a:p>
            <a:pPr eaLnBrk="1" hangingPunct="1"/>
            <a:r>
              <a:rPr lang="en-US" altLang="en-US"/>
              <a:t>Maybe some people have way to low a depression threshold?</a:t>
            </a:r>
          </a:p>
          <a:p>
            <a:pPr eaLnBrk="1" hangingPunct="1"/>
            <a:r>
              <a:rPr lang="en-US" altLang="en-US"/>
              <a:t>Perhaps some have one that is too high too, not been really looked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039E637A-7C65-F014-C77A-FC008FB67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 this a good explanation?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2FE8C0A-CB36-5E45-0AC4-7E7F699AA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Well depressed people may actually be a tad more accurate than non depressed!</a:t>
            </a:r>
          </a:p>
          <a:p>
            <a:pPr eaLnBrk="1" hangingPunct="1"/>
            <a:r>
              <a:rPr lang="en-US" altLang="en-US"/>
              <a:t>SAD</a:t>
            </a:r>
          </a:p>
          <a:p>
            <a:pPr eaLnBrk="1" hangingPunct="1"/>
            <a:r>
              <a:rPr lang="en-US" altLang="en-US"/>
              <a:t>Female vs. male differences in depression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6DE9922D-40EF-0362-2E74-5B1A82DCA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is depression so common?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C232434-7E3C-705A-B008-9C263E9BB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EEA vs. today disconnect</a:t>
            </a:r>
          </a:p>
          <a:p>
            <a:pPr eaLnBrk="1" hangingPunct="1"/>
            <a:r>
              <a:rPr lang="en-US" altLang="en-US"/>
              <a:t>Number of relatives close by</a:t>
            </a:r>
          </a:p>
          <a:p>
            <a:pPr eaLnBrk="1" hangingPunct="1"/>
            <a:r>
              <a:rPr lang="en-US" altLang="en-US"/>
              <a:t>Jobs</a:t>
            </a:r>
          </a:p>
          <a:p>
            <a:pPr eaLnBrk="1" hangingPunct="1"/>
            <a:r>
              <a:rPr lang="en-US" altLang="en-US"/>
              <a:t>Power is not visible</a:t>
            </a:r>
          </a:p>
          <a:p>
            <a:pPr eaLnBrk="1" hangingPunct="1"/>
            <a:r>
              <a:rPr lang="en-US" altLang="en-US"/>
              <a:t>We compare ourselves to athletes, movie stars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516</Words>
  <Application>Microsoft Macintosh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ＭＳ Ｐゴシック</vt:lpstr>
      <vt:lpstr>Calibri</vt:lpstr>
      <vt:lpstr>Blank Presentation</vt:lpstr>
      <vt:lpstr>Disorders</vt:lpstr>
      <vt:lpstr>Introduction</vt:lpstr>
      <vt:lpstr>Possible evolutionary explanations</vt:lpstr>
      <vt:lpstr>PTSD</vt:lpstr>
      <vt:lpstr>Depression</vt:lpstr>
      <vt:lpstr>Is it adaptive?</vt:lpstr>
      <vt:lpstr>Depression threshold</vt:lpstr>
      <vt:lpstr>Is this a good explanation?</vt:lpstr>
      <vt:lpstr>Why is depression so common?</vt:lpstr>
      <vt:lpstr>Maybe depression is negotiation!</vt:lpstr>
      <vt:lpstr>suicide</vt:lpstr>
      <vt:lpstr>Anxiety disorders</vt:lpstr>
      <vt:lpstr>sociopaths</vt:lpstr>
      <vt:lpstr>Autism Specrtum Disorders</vt:lpstr>
      <vt:lpstr>What is the evolutionary argument here?</vt:lpstr>
      <vt:lpstr>Schizophrenia</vt:lpstr>
      <vt:lpstr>Conclusions</vt:lpstr>
    </vt:vector>
  </TitlesOfParts>
  <Company>Algoma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</dc:title>
  <dc:creator>Dave Brodbeck</dc:creator>
  <cp:lastModifiedBy>Dave Brodbeck</cp:lastModifiedBy>
  <cp:revision>5</cp:revision>
  <dcterms:created xsi:type="dcterms:W3CDTF">2006-10-29T16:35:24Z</dcterms:created>
  <dcterms:modified xsi:type="dcterms:W3CDTF">2022-08-22T20:21:26Z</dcterms:modified>
</cp:coreProperties>
</file>