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6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69" r:id="rId18"/>
    <p:sldId id="274" r:id="rId19"/>
    <p:sldId id="277" r:id="rId20"/>
    <p:sldId id="280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9"/>
  </p:normalViewPr>
  <p:slideViewPr>
    <p:cSldViewPr>
      <p:cViewPr varScale="1">
        <p:scale>
          <a:sx n="108" d="100"/>
          <a:sy n="108" d="100"/>
        </p:scale>
        <p:origin x="176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2B97E-05F5-6B62-A431-25F35B7AB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C83AC-BCAD-6A87-A5EC-99FB0978B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92C29-398A-A25A-E7AF-947C1BA1F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FE397-174B-F140-B35B-BA0F252ED5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425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C9EBB-C0CB-EFB7-0B06-CDB8A3402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AA3A5-CB2D-4361-FA97-4BE95F2E0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E49AFD-26A3-2CA7-3D56-2D51D47D2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CE706-A78A-BE48-BB30-99958554D2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035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2BABA-B536-2D03-8237-62EC10C95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0ADF7-46C8-5DE9-FCF8-456EA3B09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D8DE1-9B85-1D90-93BB-7E1304795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1D706-998E-8B47-98A9-F097550800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5452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288C81-952F-AC7D-4981-629C1B9D3E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C5D7ED-3A2D-ECD9-2D57-A8DC2468C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FF41B6-7461-77AC-4C4A-CDB53FC7A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B0F31C8-EB38-5948-A133-276B8E242F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58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E39BB-47E7-BA14-4DDB-60EA467C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0F853-C9D4-0352-4C61-D515D3832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1F558-1EB2-660B-BC18-804CB6AF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160C1-AB70-CC4E-8563-B92F98569B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638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CC51E-EC32-6504-E10B-5C1A1CD2A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B2252-1998-D64D-8A37-C87D2169F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DA24C-23CF-302E-40F0-D975FF0B7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092C6-C41A-8B47-8A25-A7CADFE3DC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2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8513663-B9FD-E3E4-E5DB-964A83FFE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D5921AF-CB42-CF60-56CE-FB468D550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A3EEEA3-E7B0-DE13-4675-36F5261F1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38BD3-F738-8245-BA2C-38F602482E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6823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061914B-84BC-653B-8DCC-E71B1C232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59C7193-88B0-795D-5DD9-55A35A6A8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94F2F96-B770-85B0-B887-77226AC2E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1AB4B-7794-EE4D-A7AD-56400C20AE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5164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DF12971-6149-94D9-FE1D-8D8E59E6B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8EB4692-B7E9-4EA8-B894-989E12ED5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ED3929C-5C5C-6EE6-6815-7F9924C9A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C1DF4-810A-BC4F-9D16-557978C20F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2888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7B0B4A7-DC08-7C3B-4294-BFD855BB3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6872028-E0B9-8D8A-94C2-B5208D6EF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15CECB0-5B8E-ADC4-3F7A-4E98D15DD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C4485-520F-1B4A-8F92-DAAEFBC536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9237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3D8DD6A-789C-4E66-469C-C1F6D943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8A327DA-4B05-39C0-321C-2241D6FDA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B53B842-FFC5-90D0-3D8F-D26D39D02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EA8CC-61CE-B847-AD3E-0D5054B99C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385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1F34E61-2474-D3AE-1E7C-31D7C83F8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1CFA971-3F3C-341A-9100-1000582C0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39639C-E09D-5989-5B77-B050A5513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5F2A5-A992-4244-881E-E18AE9D0FD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995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Placeholder 1">
            <a:extLst>
              <a:ext uri="{FF2B5EF4-FFF2-40B4-BE49-F238E27FC236}">
                <a16:creationId xmlns:a16="http://schemas.microsoft.com/office/drawing/2014/main" id="{E6B31D2C-50D9-9D80-6AAC-0AD065F5E7C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3555" name="Text Placeholder 2">
            <a:extLst>
              <a:ext uri="{FF2B5EF4-FFF2-40B4-BE49-F238E27FC236}">
                <a16:creationId xmlns:a16="http://schemas.microsoft.com/office/drawing/2014/main" id="{226BCE00-4052-481C-8236-C7D6D7EB825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A1AFA-4CAB-4C4D-9FDB-1DDF97D2DD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0B053-2793-22A4-E059-8ECD8ADAFD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DB84D-0FA4-73CD-A0BF-C10DC52F76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24EC5BCF-F676-2F43-8A3A-238F40F22B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2">
            <a:extLst>
              <a:ext uri="{FF2B5EF4-FFF2-40B4-BE49-F238E27FC236}">
                <a16:creationId xmlns:a16="http://schemas.microsoft.com/office/drawing/2014/main" id="{1639373D-7CC1-C5E9-225F-1EE2EBB03CA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Stress and Health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D6A54D7-0AC1-5E0C-1529-0C5EF3A933D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Psychology 3916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>
            <a:extLst>
              <a:ext uri="{FF2B5EF4-FFF2-40B4-BE49-F238E27FC236}">
                <a16:creationId xmlns:a16="http://schemas.microsoft.com/office/drawing/2014/main" id="{EA5D938D-15D4-1B84-250E-325F12923F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GAS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5246EBA-0CB4-82DA-134E-F246EED859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3) Exhaustion</a:t>
            </a:r>
          </a:p>
          <a:p>
            <a:pPr lvl="1"/>
            <a:r>
              <a:rPr lang="en-US" altLang="en-US" sz="2400"/>
              <a:t>Defenses depleted at this point</a:t>
            </a:r>
          </a:p>
          <a:p>
            <a:pPr lvl="1"/>
            <a:r>
              <a:rPr lang="en-US" altLang="en-US" sz="2400"/>
              <a:t>Very vulnerable</a:t>
            </a:r>
          </a:p>
          <a:p>
            <a:endParaRPr lang="en-US" altLang="en-US" sz="2800"/>
          </a:p>
          <a:p>
            <a:r>
              <a:rPr lang="en-US" altLang="en-US" sz="2800"/>
              <a:t>Lots of this is bad</a:t>
            </a:r>
          </a:p>
          <a:p>
            <a:pPr lvl="1"/>
            <a:r>
              <a:rPr lang="en-US" altLang="en-US" sz="2400"/>
              <a:t>Leads to destruction of hippocampal cells caused by cortisol release</a:t>
            </a:r>
          </a:p>
          <a:p>
            <a:pPr lvl="1"/>
            <a:r>
              <a:rPr lang="en-US" altLang="en-US" sz="2400"/>
              <a:t>So, memory loss!</a:t>
            </a:r>
          </a:p>
          <a:p>
            <a:pPr lvl="1"/>
            <a:endParaRPr lang="en-US" altLang="en-US" sz="2400"/>
          </a:p>
          <a:p>
            <a:pPr lvl="3"/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>
            <a:extLst>
              <a:ext uri="{FF2B5EF4-FFF2-40B4-BE49-F238E27FC236}">
                <a16:creationId xmlns:a16="http://schemas.microsoft.com/office/drawing/2014/main" id="{50DC7D81-7253-82FA-B704-469F9B59FC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Stressful Events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A8F3C3A-D51C-FEFA-2CD2-EC9ED3DA92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530725"/>
          </a:xfrm>
        </p:spPr>
        <p:txBody>
          <a:bodyPr/>
          <a:lstStyle/>
          <a:p>
            <a:r>
              <a:rPr lang="en-US" altLang="en-US"/>
              <a:t>Catastrophes</a:t>
            </a:r>
          </a:p>
          <a:p>
            <a:pPr lvl="1"/>
            <a:r>
              <a:rPr lang="en-US" altLang="en-US"/>
              <a:t>Nobody likes these</a:t>
            </a:r>
          </a:p>
          <a:p>
            <a:r>
              <a:rPr lang="en-US" altLang="en-US"/>
              <a:t>Significant life changes</a:t>
            </a:r>
          </a:p>
          <a:p>
            <a:pPr lvl="1"/>
            <a:r>
              <a:rPr lang="en-US" altLang="en-US"/>
              <a:t>Death</a:t>
            </a:r>
          </a:p>
          <a:p>
            <a:pPr lvl="1"/>
            <a:r>
              <a:rPr lang="en-US" altLang="en-US"/>
              <a:t>Divorce</a:t>
            </a:r>
          </a:p>
          <a:p>
            <a:pPr lvl="1"/>
            <a:r>
              <a:rPr lang="en-US" altLang="en-US"/>
              <a:t>Job loss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>
            <a:extLst>
              <a:ext uri="{FF2B5EF4-FFF2-40B4-BE49-F238E27FC236}">
                <a16:creationId xmlns:a16="http://schemas.microsoft.com/office/drawing/2014/main" id="{D9A8E598-E7F7-F522-3AC4-4A64389E1D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Stressful Events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3AA9637-82DD-20CA-B423-3C7F338C64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Daily Hassles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Loud neighbours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Annoying profs…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Bad weather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Coffee maker breaks down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Your team loses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While these seem like nothing, if you are facing other bad stuff they can add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D579635A-FAEC-A6C8-DE42-843F9390DF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Perceived Control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546047E-013D-D94B-5763-B52337547A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Effects of stressors are mediated by perceived control</a:t>
            </a:r>
          </a:p>
          <a:p>
            <a:r>
              <a:rPr lang="en-US" altLang="en-US"/>
              <a:t>Optimists fare better in life than pessimists</a:t>
            </a:r>
          </a:p>
          <a:p>
            <a:r>
              <a:rPr lang="en-US" altLang="en-US"/>
              <a:t>Less control, more stress hormones released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0F9BB6B-835B-FD86-3344-3E26B6C88C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ea typeface="+mj-ea"/>
              </a:rPr>
              <a:t>Coronary Heart Disease, Stress and Personality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3FDEC58-5F0B-E06B-BADC-BC9BC0F3FB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Friedman and Rosenman got the ball rolling</a:t>
            </a:r>
          </a:p>
          <a:p>
            <a:r>
              <a:rPr lang="en-US" altLang="en-US"/>
              <a:t>Fat in diet and smoking were equal in men and women</a:t>
            </a:r>
          </a:p>
          <a:p>
            <a:r>
              <a:rPr lang="en-US" altLang="en-US"/>
              <a:t>Men got CHD not women</a:t>
            </a:r>
          </a:p>
          <a:p>
            <a:r>
              <a:rPr lang="en-US" altLang="en-US"/>
              <a:t>Men had higher stress jobs</a:t>
            </a:r>
          </a:p>
          <a:p>
            <a:r>
              <a:rPr lang="en-US" altLang="en-US"/>
              <a:t>Accountants were fine until April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4A7EC26B-7A17-6F6C-C636-B8158FC39E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 A Personality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3B78851-FA8A-0722-2DEA-F0AF6A980A3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Type A personality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Driven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Time dependent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Why more CHD?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Sleep less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Smoke more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Fly off the handle more easily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anger</a:t>
            </a:r>
          </a:p>
        </p:txBody>
      </p:sp>
      <p:pic>
        <p:nvPicPr>
          <p:cNvPr id="28678" name="Picture 6" descr="100_1237">
            <a:extLst>
              <a:ext uri="{FF2B5EF4-FFF2-40B4-BE49-F238E27FC236}">
                <a16:creationId xmlns:a16="http://schemas.microsoft.com/office/drawing/2014/main" id="{C31011B0-C5A6-A43B-82CA-1809091F0A2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981200"/>
            <a:ext cx="4038600" cy="30273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D9E8D069-0D9F-3942-D736-CC3C85A29D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Stress and the Immune System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7F138575-8596-C87D-CEEA-1389FEA594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Immune system has two types of cells</a:t>
            </a:r>
          </a:p>
          <a:p>
            <a:pPr>
              <a:lnSpc>
                <a:spcPct val="90000"/>
              </a:lnSpc>
            </a:pPr>
            <a:r>
              <a:rPr lang="en-US" altLang="en-US"/>
              <a:t>B Cells fight bacteria</a:t>
            </a:r>
          </a:p>
          <a:p>
            <a:pPr>
              <a:lnSpc>
                <a:spcPct val="90000"/>
              </a:lnSpc>
            </a:pPr>
            <a:r>
              <a:rPr lang="en-US" altLang="en-US"/>
              <a:t>T cells fight viruses, cancer</a:t>
            </a:r>
          </a:p>
          <a:p>
            <a:pPr>
              <a:lnSpc>
                <a:spcPct val="90000"/>
              </a:lnSpc>
            </a:pPr>
            <a:r>
              <a:rPr lang="en-US" altLang="en-US"/>
              <a:t>Stress suppresses the immune system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Diverting resources to the GAS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More infections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Even more cancer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682B71AE-570B-1336-CF01-F795CFBE0D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Remember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45A289C-AD81-BC9D-C05A-9A2092D197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Only a healthy lifestyle can help you in a big way</a:t>
            </a:r>
          </a:p>
          <a:p>
            <a:pPr>
              <a:lnSpc>
                <a:spcPct val="90000"/>
              </a:lnSpc>
            </a:pPr>
            <a:r>
              <a:rPr lang="en-US" altLang="en-US"/>
              <a:t>You can</a:t>
            </a:r>
            <a:r>
              <a:rPr lang="ja-JP" altLang="en-US">
                <a:latin typeface="Arial" panose="020B0604020202020204" pitchFamily="34" charset="0"/>
              </a:rPr>
              <a:t>’</a:t>
            </a:r>
            <a:r>
              <a:rPr lang="en-US" altLang="ja-JP"/>
              <a:t>t smoke, drink, smoke crack, have unprotected sex and say </a:t>
            </a:r>
            <a:r>
              <a:rPr lang="ja-JP" altLang="en-US">
                <a:latin typeface="Arial" panose="020B0604020202020204" pitchFamily="34" charset="0"/>
              </a:rPr>
              <a:t>“</a:t>
            </a:r>
            <a:r>
              <a:rPr lang="en-US" altLang="ja-JP"/>
              <a:t>Oh, but I have a positive outlook, so I will be just fine…</a:t>
            </a:r>
          </a:p>
          <a:p>
            <a:pPr>
              <a:lnSpc>
                <a:spcPct val="90000"/>
              </a:lnSpc>
            </a:pPr>
            <a:r>
              <a:rPr lang="en-US" altLang="en-US"/>
              <a:t>Health psychologists are also interested in promoting health, why people go to the Dr.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8E540336-E35B-98A3-0969-50584EA8EC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 other words….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070D548-9C01-0379-E104-71F3503FBE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How do you deal with stress</a:t>
            </a:r>
          </a:p>
          <a:p>
            <a:r>
              <a:rPr lang="en-US" altLang="en-US"/>
              <a:t>Aerobic exercise is the key</a:t>
            </a:r>
          </a:p>
          <a:p>
            <a:r>
              <a:rPr lang="en-US" altLang="en-US"/>
              <a:t>Probably helps you stay in the resistance phase of the GAS for longer</a:t>
            </a:r>
          </a:p>
          <a:p>
            <a:r>
              <a:rPr lang="en-US" altLang="en-US"/>
              <a:t>Therefore, less exhaustion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172FF53B-C307-9847-847D-2DE7F70EBD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Dieting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7683D5B-B9D3-0A4A-D304-5049F3FB4E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Hard to change your set point</a:t>
            </a:r>
          </a:p>
          <a:p>
            <a:r>
              <a:rPr lang="en-US" altLang="en-US"/>
              <a:t>Dieting alone is less effective than diet and exercise</a:t>
            </a:r>
          </a:p>
          <a:p>
            <a:r>
              <a:rPr lang="en-US" altLang="en-US"/>
              <a:t>You do not </a:t>
            </a:r>
            <a:r>
              <a:rPr lang="ja-JP" altLang="en-US">
                <a:latin typeface="Arial" panose="020B0604020202020204" pitchFamily="34" charset="0"/>
              </a:rPr>
              <a:t>‘</a:t>
            </a:r>
            <a:r>
              <a:rPr lang="en-US" altLang="ja-JP"/>
              <a:t>burn off</a:t>
            </a:r>
            <a:r>
              <a:rPr lang="ja-JP" altLang="en-US">
                <a:latin typeface="Arial" panose="020B0604020202020204" pitchFamily="34" charset="0"/>
              </a:rPr>
              <a:t>’</a:t>
            </a:r>
            <a:r>
              <a:rPr lang="en-US" altLang="ja-JP"/>
              <a:t> fat and turn it into muscle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2">
            <a:extLst>
              <a:ext uri="{FF2B5EF4-FFF2-40B4-BE49-F238E27FC236}">
                <a16:creationId xmlns:a16="http://schemas.microsoft.com/office/drawing/2014/main" id="{F5E0F66C-55AF-E5DC-907D-DF42F2EE79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Introduction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81A2E8E-A489-9749-31A5-0052971DCF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Our behaviour has serious health effects</a:t>
            </a:r>
          </a:p>
          <a:p>
            <a:pPr lvl="1"/>
            <a:r>
              <a:rPr lang="en-US" altLang="en-US"/>
              <a:t>Smoking</a:t>
            </a:r>
          </a:p>
          <a:p>
            <a:pPr lvl="1"/>
            <a:r>
              <a:rPr lang="en-US" altLang="en-US"/>
              <a:t>Other drugs</a:t>
            </a:r>
          </a:p>
          <a:p>
            <a:pPr lvl="1"/>
            <a:r>
              <a:rPr lang="en-US" altLang="en-US"/>
              <a:t>Diet</a:t>
            </a:r>
          </a:p>
          <a:p>
            <a:pPr lvl="1"/>
            <a:r>
              <a:rPr lang="en-US" altLang="en-US"/>
              <a:t>Reaction to stress</a:t>
            </a:r>
          </a:p>
          <a:p>
            <a:pPr>
              <a:buFont typeface="Wingdings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46BA73E7-6B65-D3E6-B6D1-99B9410C26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Paleolithic Prescription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184FB862-5665-3C70-BB32-2D31129676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Is is all vegetable?</a:t>
            </a:r>
          </a:p>
          <a:p>
            <a:r>
              <a:rPr lang="en-US" altLang="en-US"/>
              <a:t>Is it all meat?</a:t>
            </a:r>
          </a:p>
          <a:p>
            <a:r>
              <a:rPr lang="en-US" altLang="en-US"/>
              <a:t>No it is just less dense!</a:t>
            </a:r>
          </a:p>
          <a:p>
            <a:r>
              <a:rPr lang="en-US" altLang="en-US"/>
              <a:t>So not as processed</a:t>
            </a:r>
          </a:p>
          <a:p>
            <a:r>
              <a:rPr lang="en-US" altLang="en-US"/>
              <a:t>See we could not get fat and sugar in the quantities we can 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1D2D73E0-1393-4CAE-74E9-05390B7D42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Acceptance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BE7BDADA-0324-F9E1-1056-B085D965EB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Advantages</a:t>
            </a:r>
          </a:p>
          <a:p>
            <a:pPr lvl="1"/>
            <a:r>
              <a:rPr lang="en-US" altLang="en-US"/>
              <a:t>Happier so less stress</a:t>
            </a:r>
          </a:p>
          <a:p>
            <a:r>
              <a:rPr lang="en-US" altLang="en-US"/>
              <a:t>Disadvantages</a:t>
            </a:r>
          </a:p>
          <a:p>
            <a:pPr lvl="1"/>
            <a:r>
              <a:rPr lang="en-US" altLang="en-US"/>
              <a:t>Still overweight…</a:t>
            </a:r>
          </a:p>
          <a:p>
            <a:r>
              <a:rPr lang="en-US" altLang="en-US"/>
              <a:t>Much of the publicity is poorly 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FD0B667B-F015-98B4-E092-B50953505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Conclusions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18184668-864E-C33E-2067-3D97F7E396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Stress is good</a:t>
            </a:r>
          </a:p>
          <a:p>
            <a:r>
              <a:rPr lang="en-US" altLang="en-US"/>
              <a:t>Stress is bad</a:t>
            </a:r>
          </a:p>
          <a:p>
            <a:r>
              <a:rPr lang="en-US" altLang="en-US"/>
              <a:t>Your mom was right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>
            <a:extLst>
              <a:ext uri="{FF2B5EF4-FFF2-40B4-BE49-F238E27FC236}">
                <a16:creationId xmlns:a16="http://schemas.microsoft.com/office/drawing/2014/main" id="{272C8FCD-4CCA-D0B0-21D5-BDB208B82A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Health Psychologists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2399C5B-37D5-A0D8-49A7-527A169E86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2060575"/>
            <a:ext cx="8229600" cy="4530725"/>
          </a:xfrm>
        </p:spPr>
        <p:txBody>
          <a:bodyPr/>
          <a:lstStyle/>
          <a:p>
            <a:r>
              <a:rPr lang="en-US" altLang="en-US"/>
              <a:t>How do our perceptions affect our reaction to stress</a:t>
            </a:r>
          </a:p>
          <a:p>
            <a:r>
              <a:rPr lang="en-US" altLang="en-US"/>
              <a:t>Emotions, personality and disease</a:t>
            </a:r>
          </a:p>
          <a:p>
            <a:r>
              <a:rPr lang="en-US" altLang="en-US"/>
              <a:t>When/why do some seek treatment (and of course why do some not)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>
            <a:extLst>
              <a:ext uri="{FF2B5EF4-FFF2-40B4-BE49-F238E27FC236}">
                <a16:creationId xmlns:a16="http://schemas.microsoft.com/office/drawing/2014/main" id="{B0E9DEC6-5FDC-6971-F4AF-3F6A6D36EC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Stress and Illness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16B30D0-B5A4-17AE-6F5C-6B14AF7CB62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 dirty="0"/>
              <a:t>Evolution and the fight or flight response</a:t>
            </a:r>
          </a:p>
          <a:p>
            <a:r>
              <a:rPr lang="en-US" altLang="en-US" sz="2800" dirty="0"/>
              <a:t>Made great sense 100 000 years ago</a:t>
            </a:r>
          </a:p>
          <a:p>
            <a:r>
              <a:rPr lang="en-US" altLang="en-US" sz="2800" dirty="0"/>
              <a:t>Maybe today you just got </a:t>
            </a:r>
            <a:r>
              <a:rPr lang="en-US" altLang="en-US" sz="2800" dirty="0" err="1"/>
              <a:t>pwned</a:t>
            </a:r>
            <a:r>
              <a:rPr lang="en-US" altLang="en-US" sz="2800" dirty="0"/>
              <a:t> playing Halo (or </a:t>
            </a:r>
            <a:r>
              <a:rPr lang="en-US" altLang="en-US" sz="2800"/>
              <a:t>insert whatever FPS you play)</a:t>
            </a:r>
            <a:endParaRPr lang="en-US" altLang="en-US" sz="2800" dirty="0"/>
          </a:p>
          <a:p>
            <a:endParaRPr lang="en-US" altLang="en-US" sz="2800" dirty="0"/>
          </a:p>
        </p:txBody>
      </p:sp>
      <p:pic>
        <p:nvPicPr>
          <p:cNvPr id="13320" name="Picture 8" descr="cave">
            <a:extLst>
              <a:ext uri="{FF2B5EF4-FFF2-40B4-BE49-F238E27FC236}">
                <a16:creationId xmlns:a16="http://schemas.microsoft.com/office/drawing/2014/main" id="{80673335-98DF-53BB-C90E-9331AAA6BB3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341438"/>
            <a:ext cx="1825625" cy="24495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13321" name="Picture 9" descr="halo">
            <a:extLst>
              <a:ext uri="{FF2B5EF4-FFF2-40B4-BE49-F238E27FC236}">
                <a16:creationId xmlns:a16="http://schemas.microsoft.com/office/drawing/2014/main" id="{092F4ABE-7F24-97A2-9887-73A43A864F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005263"/>
            <a:ext cx="29527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>
            <a:extLst>
              <a:ext uri="{FF2B5EF4-FFF2-40B4-BE49-F238E27FC236}">
                <a16:creationId xmlns:a16="http://schemas.microsoft.com/office/drawing/2014/main" id="{37AB34CB-509F-7CE2-6A80-26B9E04248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Good things about stress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1AC3B06-E601-E4CC-3F4B-08E0630588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Sometimes it will save your life, or help you</a:t>
            </a:r>
          </a:p>
          <a:p>
            <a:r>
              <a:rPr lang="en-US" altLang="en-US"/>
              <a:t>Fight</a:t>
            </a:r>
          </a:p>
          <a:p>
            <a:r>
              <a:rPr lang="en-US" altLang="en-US"/>
              <a:t>Accident</a:t>
            </a:r>
          </a:p>
          <a:p>
            <a:r>
              <a:rPr lang="en-US" altLang="en-US"/>
              <a:t>Test…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>
            <a:extLst>
              <a:ext uri="{FF2B5EF4-FFF2-40B4-BE49-F238E27FC236}">
                <a16:creationId xmlns:a16="http://schemas.microsoft.com/office/drawing/2014/main" id="{B7A4A49F-2FEF-A0CC-919B-970460AF2D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stress?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01433AD-E2B3-2DC8-33AC-53E31F9120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process by which we appriase and cope with environmental threats and challenges</a:t>
            </a:r>
          </a:p>
          <a:p>
            <a:r>
              <a:rPr lang="en-US" altLang="en-US"/>
              <a:t>Good a definition as any</a:t>
            </a:r>
          </a:p>
          <a:p>
            <a:r>
              <a:rPr lang="en-US" altLang="en-US"/>
              <a:t>Careful, the idea of stress is way over used</a:t>
            </a:r>
          </a:p>
          <a:p>
            <a:pPr>
              <a:buFont typeface="Wingdings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>
            <a:extLst>
              <a:ext uri="{FF2B5EF4-FFF2-40B4-BE49-F238E27FC236}">
                <a16:creationId xmlns:a16="http://schemas.microsoft.com/office/drawing/2014/main" id="{5BAF8B8A-7E43-D0A5-120B-F4102AE570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does it work?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AB329C2-42CB-2B0C-3A2E-E90DEFAAD4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Cannon</a:t>
            </a:r>
          </a:p>
          <a:p>
            <a:r>
              <a:rPr lang="en-US" altLang="en-US"/>
              <a:t>Fight of flight</a:t>
            </a:r>
          </a:p>
          <a:p>
            <a:r>
              <a:rPr lang="en-US" altLang="en-US"/>
              <a:t>Epinephrine, norepinephrine</a:t>
            </a:r>
          </a:p>
          <a:p>
            <a:r>
              <a:rPr lang="en-US" altLang="en-US"/>
              <a:t>Heart rate goes up</a:t>
            </a:r>
          </a:p>
          <a:p>
            <a:r>
              <a:rPr lang="en-US" altLang="en-US"/>
              <a:t>Breathing increases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>
            <a:extLst>
              <a:ext uri="{FF2B5EF4-FFF2-40B4-BE49-F238E27FC236}">
                <a16:creationId xmlns:a16="http://schemas.microsoft.com/office/drawing/2014/main" id="{DFF9E64A-B49D-2E01-D3BF-2F4E1772F7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Seyle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EE001CE-5478-B225-EE27-12FE8E5C23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Injected rats with various hormones</a:t>
            </a:r>
          </a:p>
          <a:p>
            <a:r>
              <a:rPr lang="en-US" altLang="en-US"/>
              <a:t>Found enlargement of adrenal cortex</a:t>
            </a:r>
          </a:p>
          <a:p>
            <a:r>
              <a:rPr lang="en-US" altLang="en-US"/>
              <a:t>Shrinkage of thymus</a:t>
            </a:r>
          </a:p>
          <a:p>
            <a:r>
              <a:rPr lang="en-US" altLang="en-US"/>
              <a:t>Ulcers</a:t>
            </a:r>
          </a:p>
          <a:p>
            <a:r>
              <a:rPr lang="en-US" altLang="en-US"/>
              <a:t>Other liquids did the same thing!</a:t>
            </a:r>
          </a:p>
          <a:p>
            <a:r>
              <a:rPr lang="en-US" altLang="en-US"/>
              <a:t>Same response to fear, shock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D32CFCCA-48C8-F229-5B5F-71ACF00E26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 Adaptation System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8ED4C3E-1EF4-3F90-B767-2E173B4836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1) Alarm reaction</a:t>
            </a:r>
          </a:p>
          <a:p>
            <a:pPr lvl="1"/>
            <a:r>
              <a:rPr lang="en-US" altLang="en-US"/>
              <a:t>Heart rate up</a:t>
            </a:r>
          </a:p>
          <a:p>
            <a:pPr lvl="1"/>
            <a:r>
              <a:rPr lang="en-US" altLang="en-US"/>
              <a:t>Blood to skeletal muscles</a:t>
            </a:r>
          </a:p>
          <a:p>
            <a:r>
              <a:rPr lang="en-US" altLang="en-US"/>
              <a:t>2) Resistance</a:t>
            </a:r>
          </a:p>
          <a:p>
            <a:pPr lvl="1"/>
            <a:r>
              <a:rPr lang="en-US" altLang="en-US"/>
              <a:t>Stay </a:t>
            </a:r>
            <a:r>
              <a:rPr lang="ja-JP" altLang="en-US">
                <a:latin typeface="Arial" panose="020B0604020202020204" pitchFamily="34" charset="0"/>
              </a:rPr>
              <a:t>‘</a:t>
            </a:r>
            <a:r>
              <a:rPr lang="en-US" altLang="ja-JP"/>
              <a:t>up</a:t>
            </a:r>
            <a:r>
              <a:rPr lang="ja-JP" altLang="en-US">
                <a:latin typeface="Arial" panose="020B0604020202020204" pitchFamily="34" charset="0"/>
              </a:rPr>
              <a:t>’</a:t>
            </a:r>
            <a:endParaRPr lang="en-US" altLang="ja-JP"/>
          </a:p>
          <a:p>
            <a:pPr lvl="1"/>
            <a:r>
              <a:rPr lang="en-US" altLang="en-US"/>
              <a:t>Peak</a:t>
            </a:r>
          </a:p>
          <a:p>
            <a:pPr lvl="1"/>
            <a:r>
              <a:rPr lang="en-US" altLang="en-US"/>
              <a:t>Hormones released until you don</a:t>
            </a:r>
            <a:r>
              <a:rPr lang="ja-JP" altLang="en-US">
                <a:latin typeface="Arial" panose="020B0604020202020204" pitchFamily="34" charset="0"/>
              </a:rPr>
              <a:t>’</a:t>
            </a:r>
            <a:r>
              <a:rPr lang="en-US" altLang="ja-JP"/>
              <a:t>t have any more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210</TotalTime>
  <Words>609</Words>
  <Application>Microsoft Macintosh PowerPoint</Application>
  <PresentationFormat>On-screen Show (4:3)</PresentationFormat>
  <Paragraphs>125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Verdana</vt:lpstr>
      <vt:lpstr>ＭＳ Ｐゴシック</vt:lpstr>
      <vt:lpstr>Arial</vt:lpstr>
      <vt:lpstr>Calibri</vt:lpstr>
      <vt:lpstr>Wingdings</vt:lpstr>
      <vt:lpstr>Black</vt:lpstr>
      <vt:lpstr>Stress and Health</vt:lpstr>
      <vt:lpstr>Introduction</vt:lpstr>
      <vt:lpstr>Health Psychologists</vt:lpstr>
      <vt:lpstr>Stress and Illness</vt:lpstr>
      <vt:lpstr>Good things about stress</vt:lpstr>
      <vt:lpstr>What is stress?</vt:lpstr>
      <vt:lpstr>How does it work?</vt:lpstr>
      <vt:lpstr>Seyle</vt:lpstr>
      <vt:lpstr>General Adaptation System</vt:lpstr>
      <vt:lpstr>More GAS</vt:lpstr>
      <vt:lpstr>Stressful Events</vt:lpstr>
      <vt:lpstr>Stressful Events</vt:lpstr>
      <vt:lpstr>Perceived Control</vt:lpstr>
      <vt:lpstr>Coronary Heart Disease, Stress and Personality</vt:lpstr>
      <vt:lpstr>Type A Personality</vt:lpstr>
      <vt:lpstr>Stress and the Immune System</vt:lpstr>
      <vt:lpstr>Remember</vt:lpstr>
      <vt:lpstr>In other words….</vt:lpstr>
      <vt:lpstr>Dieting</vt:lpstr>
      <vt:lpstr>The Paleolithic Prescription</vt:lpstr>
      <vt:lpstr>Acceptance</vt:lpstr>
      <vt:lpstr>Conclusions</vt:lpstr>
    </vt:vector>
  </TitlesOfParts>
  <Company>Algoma University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and Health</dc:title>
  <dc:creator>AUC Faculty</dc:creator>
  <cp:lastModifiedBy>Dave Brodbeck</cp:lastModifiedBy>
  <cp:revision>11</cp:revision>
  <dcterms:created xsi:type="dcterms:W3CDTF">2006-02-06T18:30:27Z</dcterms:created>
  <dcterms:modified xsi:type="dcterms:W3CDTF">2022-08-22T20:26:25Z</dcterms:modified>
</cp:coreProperties>
</file>