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charts/chart1.xml" ContentType="application/vnd.openxmlformats-officedocument.drawingml.chart+xml"/>
  <Override PartName="/ppt/media/image15.jpeg" ContentType="image/jpeg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_rels/chart4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4.xlsx"/></Relationships>

</file>

<file path=ppt/charts/_rels/chart5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5.xlsx"/></Relationships>

</file>

<file path=ppt/charts/_rels/chart6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6.xlsx"/></Relationships>

</file>

<file path=ppt/charts/_rels/chart7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7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1" i="0" strike="noStrike" sz="5600" u="none">
                <a:solidFill>
                  <a:srgbClr val="FFFFFF"/>
                </a:solidFill>
                <a:latin typeface="Arial"/>
              </a:defRPr>
            </a:pPr>
            <a:r>
              <a:rPr b="1" i="0" strike="noStrike" sz="5600" u="none">
                <a:solidFill>
                  <a:srgbClr val="FFFFFF"/>
                </a:solidFill>
                <a:latin typeface="Arial"/>
              </a:rPr>
              <a:t>Acquisition</a:t>
            </a:r>
          </a:p>
        </c:rich>
      </c:tx>
      <c:layout>
        <c:manualLayout>
          <c:xMode val="edge"/>
          <c:yMode val="edge"/>
          <c:x val="0.377721"/>
          <c:y val="0"/>
          <c:w val="0.244559"/>
          <c:h val="0.215247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173346"/>
          <c:y val="0.215247"/>
          <c:w val="0.821654"/>
          <c:h val="0.4783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339966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dLbls>
            <c:numFmt formatCode="0.#" sourceLinked="0"/>
            <c:txPr>
              <a:bodyPr/>
              <a:lstStyle/>
              <a:p>
                <a:pPr>
                  <a:defRPr b="0" i="0" strike="noStrike" sz="46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Sheet1!$B$2:$B$8</c:f>
              <c:numCache>
                <c:ptCount val="7"/>
                <c:pt idx="0">
                  <c:v>50.700000</c:v>
                </c:pt>
                <c:pt idx="1">
                  <c:v>49.400000</c:v>
                </c:pt>
                <c:pt idx="2">
                  <c:v>44.200000</c:v>
                </c:pt>
                <c:pt idx="3">
                  <c:v>47.100000</c:v>
                </c:pt>
                <c:pt idx="4">
                  <c:v>48.800000</c:v>
                </c:pt>
                <c:pt idx="5">
                  <c:v>53.400000</c:v>
                </c:pt>
                <c:pt idx="6">
                  <c:v>45.500000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Series2</c:v>
                </c:pt>
              </c:strCache>
            </c:strRef>
          </c:tx>
          <c:spPr>
            <a:solidFill>
              <a:srgbClr val="DD0806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46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Sheet1!$C$2:$C$8</c:f>
              <c:numCache>
                <c:ptCount val="7"/>
                <c:pt idx="0">
                  <c:v>32.200000</c:v>
                </c:pt>
                <c:pt idx="1">
                  <c:v>33.500000</c:v>
                </c:pt>
                <c:pt idx="2">
                  <c:v>36.100000</c:v>
                </c:pt>
                <c:pt idx="3">
                  <c:v>32.300000</c:v>
                </c:pt>
                <c:pt idx="4">
                  <c:v>37.600000</c:v>
                </c:pt>
                <c:pt idx="5">
                  <c:v>33.100000</c:v>
                </c:pt>
                <c:pt idx="6">
                  <c:v>37.700000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Series3</c:v>
                </c:pt>
              </c:strCache>
            </c:strRef>
          </c:tx>
          <c:spPr>
            <a:solidFill>
              <a:srgbClr val="FCF305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46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Sheet1!$D$2:$D$8</c:f>
              <c:numCache>
                <c:ptCount val="7"/>
                <c:pt idx="0">
                  <c:v>17.100000</c:v>
                </c:pt>
                <c:pt idx="1">
                  <c:v>17.100000</c:v>
                </c:pt>
                <c:pt idx="2">
                  <c:v>19.700000</c:v>
                </c:pt>
                <c:pt idx="3">
                  <c:v>20.600000</c:v>
                </c:pt>
                <c:pt idx="4">
                  <c:v>13.600000</c:v>
                </c:pt>
                <c:pt idx="5">
                  <c:v>13.500000</c:v>
                </c:pt>
                <c:pt idx="6">
                  <c:v>17.200000</c:v>
                </c:pt>
              </c:numCache>
            </c:numRef>
          </c:val>
        </c:ser>
        <c:gapWidth val="150"/>
        <c:overlap val="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b="1" i="0" strike="noStrike" sz="4600" u="none">
                    <a:solidFill>
                      <a:srgbClr val="FFFFFF"/>
                    </a:solidFill>
                    <a:latin typeface="Arial"/>
                  </a:defRPr>
                </a:pPr>
                <a:r>
                  <a:rPr b="1" i="0" strike="noStrike" sz="4600" u="none">
                    <a:solidFill>
                      <a:srgbClr val="FFFFFF"/>
                    </a:solidFill>
                    <a:latin typeface="Arial"/>
                  </a:rPr>
                  <a:t>Blocks of 5 Observation Sessions</a:t>
                </a:r>
              </a:p>
            </c:rich>
          </c:tx>
          <c:layout/>
          <c:overlay val="1"/>
        </c:title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FFFFFF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4600" u="none">
                <a:solidFill>
                  <a:srgbClr val="FFFFFF"/>
                </a:solidFill>
                <a:latin typeface="Arial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FFFFFF"/>
              </a:solidFill>
              <a:custDash>
                <a:ds d="300000" sp="300000"/>
              </a:custDash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1" i="0" strike="noStrike" sz="4600" u="none">
                    <a:solidFill>
                      <a:srgbClr val="FFFFFF"/>
                    </a:solidFill>
                    <a:latin typeface="Arial"/>
                  </a:defRPr>
                </a:pPr>
                <a:r>
                  <a:rPr b="1" i="0" strike="noStrike" sz="4600" u="none">
                    <a:solidFill>
                      <a:srgbClr val="FFFFFF"/>
                    </a:solidFill>
                    <a:latin typeface="Arial"/>
                  </a:rPr>
                  <a:t>Percentatge of Visits</a:t>
                </a:r>
              </a:p>
            </c:rich>
          </c:tx>
          <c:layout/>
          <c:overlay val="1"/>
        </c:title>
        <c:numFmt formatCode="0.#" sourceLinked="0"/>
        <c:majorTickMark val="none"/>
        <c:minorTickMark val="none"/>
        <c:tickLblPos val="nextTo"/>
        <c:spPr>
          <a:ln w="12700" cap="flat">
            <a:solidFill>
              <a:srgbClr val="FFFFFF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4600" u="none">
                <a:solidFill>
                  <a:srgbClr val="FFFFFF"/>
                </a:solidFill>
                <a:latin typeface="Arial"/>
              </a:defRPr>
            </a:pPr>
          </a:p>
        </c:txPr>
        <c:crossAx val="2094734552"/>
        <c:crosses val="autoZero"/>
        <c:crossBetween val="between"/>
        <c:majorUnit val="15"/>
        <c:minorUnit val="7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 w="12700" cap="flat">
      <a:solidFill>
        <a:srgbClr val="000000"/>
      </a:solidFill>
      <a:prstDash val="solid"/>
      <a:round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73325"/>
          <c:y val="0.101192"/>
          <c:w val="0.821675"/>
          <c:h val="0.6921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DD0806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8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Series1</c:v>
                </c:pt>
              </c:strCache>
            </c:strRef>
          </c:cat>
          <c:val>
            <c:numRef>
              <c:f>Sheet1!$B$2:$B$2</c:f>
              <c:numCache>
                <c:ptCount val="1"/>
                <c:pt idx="0">
                  <c:v>45.500000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99CC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8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Series1</c:v>
                </c:pt>
              </c:strCache>
            </c:strRef>
          </c:cat>
          <c:val>
            <c:numRef>
              <c:f>Sheet1!$B$3:$B$3</c:f>
              <c:numCache>
                <c:ptCount val="1"/>
                <c:pt idx="0">
                  <c:v>37.700000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CF305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8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Series1</c:v>
                </c:pt>
              </c:strCache>
            </c:strRef>
          </c:cat>
          <c:val>
            <c:numRef>
              <c:f>Sheet1!$B$4:$B$4</c:f>
              <c:numCache>
                <c:ptCount val="1"/>
                <c:pt idx="0">
                  <c:v>17.200000</c:v>
                </c:pt>
              </c:numCache>
            </c:numRef>
          </c:val>
        </c:ser>
        <c:gapWidth val="0"/>
        <c:overlap val="-10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b="1" i="0" strike="noStrike" sz="1800" u="none">
                    <a:solidFill>
                      <a:srgbClr val="FFFFFF"/>
                    </a:solidFill>
                    <a:latin typeface="Arial"/>
                  </a:defRPr>
                </a:pPr>
                <a:r>
                  <a:rPr b="1" i="0" strike="noStrike" sz="1800" u="none">
                    <a:solidFill>
                      <a:srgbClr val="FFFFFF"/>
                    </a:solidFill>
                    <a:latin typeface="Arial"/>
                  </a:rPr>
                  <a:t>Feeder</a:t>
                </a:r>
              </a:p>
            </c:rich>
          </c:tx>
          <c:layout/>
          <c:overlay val="1"/>
        </c:title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b="0" i="0" strike="noStrike" sz="1800" u="none">
                <a:solidFill>
                  <a:srgbClr val="000000"/>
                </a:solidFill>
                <a:latin typeface="Arial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  <c:max val="60"/>
        </c:scaling>
        <c:delete val="0"/>
        <c:axPos val="l"/>
        <c:title>
          <c:tx>
            <c:rich>
              <a:bodyPr rot="-5400000"/>
              <a:lstStyle/>
              <a:p>
                <a:pPr>
                  <a:defRPr b="1" i="0" strike="noStrike" sz="1800" u="none">
                    <a:solidFill>
                      <a:srgbClr val="FFFFFF"/>
                    </a:solidFill>
                    <a:latin typeface="Arial"/>
                  </a:defRPr>
                </a:pPr>
                <a:r>
                  <a:rPr b="1" i="0" strike="noStrike" sz="1800" u="none">
                    <a:solidFill>
                      <a:srgbClr val="FFFFFF"/>
                    </a:solidFill>
                    <a:latin typeface="Arial"/>
                  </a:rPr>
                  <a:t>Percentage of looks</a:t>
                </a:r>
              </a:p>
            </c:rich>
          </c:tx>
          <c:layout/>
          <c:overlay val="1"/>
        </c:title>
        <c:numFmt formatCode="0.#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800" u="none">
                <a:solidFill>
                  <a:srgbClr val="FFFFFF"/>
                </a:solidFill>
                <a:latin typeface="Arial"/>
              </a:defRPr>
            </a:pPr>
          </a:p>
        </c:txPr>
        <c:crossAx val="2094734552"/>
        <c:crosses val="autoZero"/>
        <c:crossBetween val="between"/>
        <c:majorUnit val="15"/>
        <c:minorUnit val="7.5"/>
      </c:valAx>
      <c:spPr>
        <a:noFill/>
        <a:ln w="12700" cap="flat">
          <a:solidFill>
            <a:srgbClr val="000000"/>
          </a:solidFill>
          <a:prstDash val="solid"/>
          <a:round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73325"/>
          <c:y val="0.101192"/>
          <c:w val="0.821675"/>
          <c:h val="0.6921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99CC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8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Series1</c:v>
                </c:pt>
              </c:strCache>
            </c:strRef>
          </c:cat>
          <c:val>
            <c:numRef>
              <c:f>Sheet1!$B$2:$B$2</c:f>
              <c:numCache>
                <c:ptCount val="1"/>
                <c:pt idx="0">
                  <c:v>48.300000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CF305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8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Series1</c:v>
                </c:pt>
              </c:strCache>
            </c:strRef>
          </c:cat>
          <c:val>
            <c:numRef>
              <c:f>Sheet1!$B$3:$B$3</c:f>
              <c:numCache>
                <c:ptCount val="1"/>
                <c:pt idx="0">
                  <c:v>29.900000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DD0806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8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Series1</c:v>
                </c:pt>
              </c:strCache>
            </c:strRef>
          </c:cat>
          <c:val>
            <c:numRef>
              <c:f>Sheet1!$B$4:$B$4</c:f>
              <c:numCache>
                <c:ptCount val="1"/>
                <c:pt idx="0">
                  <c:v>21.800000</c:v>
                </c:pt>
              </c:numCache>
            </c:numRef>
          </c:val>
        </c:ser>
        <c:gapWidth val="0"/>
        <c:overlap val="-10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b="1" i="0" strike="noStrike" sz="1800" u="none">
                    <a:solidFill>
                      <a:srgbClr val="FFFFFF"/>
                    </a:solidFill>
                    <a:latin typeface="Arial"/>
                  </a:defRPr>
                </a:pPr>
                <a:r>
                  <a:rPr b="1" i="0" strike="noStrike" sz="1800" u="none">
                    <a:solidFill>
                      <a:srgbClr val="FFFFFF"/>
                    </a:solidFill>
                    <a:latin typeface="Arial"/>
                  </a:rPr>
                  <a:t>Feeder</a:t>
                </a:r>
              </a:p>
            </c:rich>
          </c:tx>
          <c:layout/>
          <c:overlay val="1"/>
        </c:title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b="0" i="0" strike="noStrike" sz="1800" u="none">
                <a:solidFill>
                  <a:srgbClr val="000000"/>
                </a:solidFill>
                <a:latin typeface="Arial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  <c:max val="60"/>
        </c:scaling>
        <c:delete val="0"/>
        <c:axPos val="l"/>
        <c:title>
          <c:tx>
            <c:rich>
              <a:bodyPr rot="-5400000"/>
              <a:lstStyle/>
              <a:p>
                <a:pPr>
                  <a:defRPr b="1" i="0" strike="noStrike" sz="1800" u="none">
                    <a:solidFill>
                      <a:srgbClr val="FFFFFF"/>
                    </a:solidFill>
                    <a:latin typeface="Arial"/>
                  </a:defRPr>
                </a:pPr>
                <a:r>
                  <a:rPr b="1" i="0" strike="noStrike" sz="1800" u="none">
                    <a:solidFill>
                      <a:srgbClr val="FFFFFF"/>
                    </a:solidFill>
                    <a:latin typeface="Arial"/>
                  </a:rPr>
                  <a:t>Percentage of looks</a:t>
                </a:r>
              </a:p>
            </c:rich>
          </c:tx>
          <c:layout/>
          <c:overlay val="1"/>
        </c:title>
        <c:numFmt formatCode="0.#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800" u="none">
                <a:solidFill>
                  <a:srgbClr val="FFFFFF"/>
                </a:solidFill>
                <a:latin typeface="Arial"/>
              </a:defRPr>
            </a:pPr>
          </a:p>
        </c:txPr>
        <c:crossAx val="2094734552"/>
        <c:crosses val="autoZero"/>
        <c:crossBetween val="between"/>
        <c:majorUnit val="15"/>
        <c:minorUnit val="7.5"/>
      </c:valAx>
      <c:spPr>
        <a:noFill/>
        <a:ln w="12700" cap="flat">
          <a:solidFill>
            <a:srgbClr val="000000"/>
          </a:solidFill>
          <a:prstDash val="solid"/>
          <a:round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32049"/>
          <c:y val="0.0808788"/>
          <c:w val="0.862951"/>
          <c:h val="0.7524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CF305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4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Series1</c:v>
                </c:pt>
              </c:strCache>
            </c:strRef>
          </c:cat>
          <c:val>
            <c:numRef>
              <c:f>Sheet1!$B$2:$B$2</c:f>
              <c:numCache>
                <c:ptCount val="1"/>
                <c:pt idx="0">
                  <c:v>32.700000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DD0806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4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Series1</c:v>
                </c:pt>
              </c:strCache>
            </c:strRef>
          </c:cat>
          <c:val>
            <c:numRef>
              <c:f>Sheet1!$B$3:$B$3</c:f>
              <c:numCache>
                <c:ptCount val="1"/>
                <c:pt idx="0">
                  <c:v>36.400000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99CC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4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Series1</c:v>
                </c:pt>
              </c:strCache>
            </c:strRef>
          </c:cat>
          <c:val>
            <c:numRef>
              <c:f>Sheet1!$B$4:$B$4</c:f>
              <c:numCache>
                <c:ptCount val="1"/>
                <c:pt idx="0">
                  <c:v>30.800000</c:v>
                </c:pt>
              </c:numCache>
            </c:numRef>
          </c:val>
        </c:ser>
        <c:gapWidth val="0"/>
        <c:overlap val="-10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b="1" i="0" strike="noStrike" sz="1400" u="none">
                    <a:solidFill>
                      <a:srgbClr val="FFFFFF"/>
                    </a:solidFill>
                    <a:latin typeface="Arial"/>
                  </a:defRPr>
                </a:pPr>
                <a:r>
                  <a:rPr b="1" i="0" strike="noStrike" sz="1400" u="none">
                    <a:solidFill>
                      <a:srgbClr val="FFFFFF"/>
                    </a:solidFill>
                    <a:latin typeface="Arial"/>
                  </a:rPr>
                  <a:t>Feeder</a:t>
                </a:r>
              </a:p>
            </c:rich>
          </c:tx>
          <c:layout/>
          <c:overlay val="1"/>
        </c:title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b="0" i="0" strike="noStrike" sz="1400" u="none">
                <a:solidFill>
                  <a:srgbClr val="000000"/>
                </a:solidFill>
                <a:latin typeface="Arial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  <c:max val="60"/>
        </c:scaling>
        <c:delete val="0"/>
        <c:axPos val="l"/>
        <c:title>
          <c:tx>
            <c:rich>
              <a:bodyPr rot="-5400000"/>
              <a:lstStyle/>
              <a:p>
                <a:pPr>
                  <a:defRPr b="1" i="0" strike="noStrike" sz="1400" u="none">
                    <a:solidFill>
                      <a:srgbClr val="FFFFFF"/>
                    </a:solidFill>
                    <a:latin typeface="Arial"/>
                  </a:defRPr>
                </a:pPr>
                <a:r>
                  <a:rPr b="1" i="0" strike="noStrike" sz="1400" u="none">
                    <a:solidFill>
                      <a:srgbClr val="FFFFFF"/>
                    </a:solidFill>
                    <a:latin typeface="Arial"/>
                  </a:rPr>
                  <a:t>Percentage of looks</a:t>
                </a:r>
              </a:p>
            </c:rich>
          </c:tx>
          <c:layout/>
          <c:overlay val="1"/>
        </c:title>
        <c:numFmt formatCode="0.#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400" u="none">
                <a:solidFill>
                  <a:srgbClr val="FFFFFF"/>
                </a:solidFill>
                <a:latin typeface="Arial"/>
              </a:defRPr>
            </a:pPr>
          </a:p>
        </c:txPr>
        <c:crossAx val="2094734552"/>
        <c:crosses val="autoZero"/>
        <c:crossBetween val="between"/>
        <c:majorUnit val="7.5"/>
        <c:minorUnit val="3.75"/>
      </c:valAx>
      <c:spPr>
        <a:noFill/>
        <a:ln w="12700" cap="flat">
          <a:solidFill>
            <a:srgbClr val="000000"/>
          </a:solidFill>
          <a:prstDash val="solid"/>
          <a:round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11724"/>
          <c:y val="0.0808788"/>
          <c:w val="0.883276"/>
          <c:h val="0.7524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CF305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4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Series1</c:v>
                </c:pt>
              </c:strCache>
            </c:strRef>
          </c:cat>
          <c:val>
            <c:numRef>
              <c:f>Sheet1!$B$2:$B$2</c:f>
              <c:numCache>
                <c:ptCount val="1"/>
                <c:pt idx="0">
                  <c:v>46.100000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99CC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4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Series1</c:v>
                </c:pt>
              </c:strCache>
            </c:strRef>
          </c:cat>
          <c:val>
            <c:numRef>
              <c:f>Sheet1!$B$3:$B$3</c:f>
              <c:numCache>
                <c:ptCount val="1"/>
                <c:pt idx="0">
                  <c:v>33.700000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DD0806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4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Series1</c:v>
                </c:pt>
              </c:strCache>
            </c:strRef>
          </c:cat>
          <c:val>
            <c:numRef>
              <c:f>Sheet1!$B$4:$B$4</c:f>
              <c:numCache>
                <c:ptCount val="1"/>
                <c:pt idx="0">
                  <c:v>20.200000</c:v>
                </c:pt>
              </c:numCache>
            </c:numRef>
          </c:val>
        </c:ser>
        <c:gapWidth val="0"/>
        <c:overlap val="-10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b="1" i="0" strike="noStrike" sz="1400" u="none">
                    <a:solidFill>
                      <a:srgbClr val="FFFFFF"/>
                    </a:solidFill>
                    <a:latin typeface="Arial"/>
                  </a:defRPr>
                </a:pPr>
                <a:r>
                  <a:rPr b="1" i="0" strike="noStrike" sz="1400" u="none">
                    <a:solidFill>
                      <a:srgbClr val="FFFFFF"/>
                    </a:solidFill>
                    <a:latin typeface="Arial"/>
                  </a:rPr>
                  <a:t>Feeder</a:t>
                </a:r>
              </a:p>
            </c:rich>
          </c:tx>
          <c:layout/>
          <c:overlay val="1"/>
        </c:title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b="0" i="0" strike="noStrike" sz="1400" u="none">
                <a:solidFill>
                  <a:srgbClr val="000000"/>
                </a:solidFill>
                <a:latin typeface="Arial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  <c:max val="60"/>
        </c:scaling>
        <c:delete val="0"/>
        <c:axPos val="l"/>
        <c:title>
          <c:tx>
            <c:rich>
              <a:bodyPr rot="-5400000"/>
              <a:lstStyle/>
              <a:p>
                <a:pPr>
                  <a:defRPr b="1" i="0" strike="noStrike" sz="1400" u="none">
                    <a:solidFill>
                      <a:srgbClr val="FFFFFF"/>
                    </a:solidFill>
                    <a:latin typeface="Arial"/>
                  </a:defRPr>
                </a:pPr>
                <a:r>
                  <a:rPr b="1" i="0" strike="noStrike" sz="1400" u="none">
                    <a:solidFill>
                      <a:srgbClr val="FFFFFF"/>
                    </a:solidFill>
                    <a:latin typeface="Arial"/>
                  </a:rPr>
                  <a:t>Percentage of looks</a:t>
                </a:r>
              </a:p>
            </c:rich>
          </c:tx>
          <c:layout/>
          <c:overlay val="1"/>
        </c:title>
        <c:numFmt formatCode="0.#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400" u="none">
                <a:solidFill>
                  <a:srgbClr val="FFFFFF"/>
                </a:solidFill>
                <a:latin typeface="Arial"/>
              </a:defRPr>
            </a:pPr>
          </a:p>
        </c:txPr>
        <c:crossAx val="2094734552"/>
        <c:crosses val="autoZero"/>
        <c:crossBetween val="between"/>
        <c:majorUnit val="15"/>
        <c:minorUnit val="7.5"/>
      </c:valAx>
      <c:spPr>
        <a:noFill/>
        <a:ln w="12700" cap="flat">
          <a:solidFill>
            <a:srgbClr val="000000"/>
          </a:solidFill>
          <a:prstDash val="solid"/>
          <a:round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12259"/>
          <c:y val="0.0816066"/>
          <c:w val="0.882741"/>
          <c:h val="0.750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99CC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4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Series1</c:v>
                </c:pt>
              </c:strCache>
            </c:strRef>
          </c:cat>
          <c:val>
            <c:numRef>
              <c:f>Sheet1!$B$2:$B$2</c:f>
              <c:numCache>
                <c:ptCount val="1"/>
                <c:pt idx="0">
                  <c:v>45.500000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DD0806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4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Series1</c:v>
                </c:pt>
              </c:strCache>
            </c:strRef>
          </c:cat>
          <c:val>
            <c:numRef>
              <c:f>Sheet1!$B$3:$B$3</c:f>
              <c:numCache>
                <c:ptCount val="1"/>
                <c:pt idx="0">
                  <c:v>33.600000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CF305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4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Series1</c:v>
                </c:pt>
              </c:strCache>
            </c:strRef>
          </c:cat>
          <c:val>
            <c:numRef>
              <c:f>Sheet1!$B$4:$B$4</c:f>
              <c:numCache>
                <c:ptCount val="1"/>
                <c:pt idx="0">
                  <c:v>21.200000</c:v>
                </c:pt>
              </c:numCache>
            </c:numRef>
          </c:val>
        </c:ser>
        <c:gapWidth val="0"/>
        <c:overlap val="-10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b="1" i="0" strike="noStrike" sz="1400" u="none">
                    <a:solidFill>
                      <a:srgbClr val="FFFFFF"/>
                    </a:solidFill>
                    <a:latin typeface="Arial"/>
                  </a:defRPr>
                </a:pPr>
                <a:r>
                  <a:rPr b="1" i="0" strike="noStrike" sz="1400" u="none">
                    <a:solidFill>
                      <a:srgbClr val="FFFFFF"/>
                    </a:solidFill>
                    <a:latin typeface="Arial"/>
                  </a:rPr>
                  <a:t>Feeder</a:t>
                </a:r>
              </a:p>
            </c:rich>
          </c:tx>
          <c:layout/>
          <c:overlay val="1"/>
        </c:title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b="0" i="0" strike="noStrike" sz="1400" u="none">
                <a:solidFill>
                  <a:srgbClr val="000000"/>
                </a:solidFill>
                <a:latin typeface="Arial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  <c:max val="60"/>
        </c:scaling>
        <c:delete val="0"/>
        <c:axPos val="l"/>
        <c:title>
          <c:tx>
            <c:rich>
              <a:bodyPr rot="-5400000"/>
              <a:lstStyle/>
              <a:p>
                <a:pPr>
                  <a:defRPr b="1" i="0" strike="noStrike" sz="1400" u="none">
                    <a:solidFill>
                      <a:srgbClr val="FFFFFF"/>
                    </a:solidFill>
                    <a:latin typeface="Arial"/>
                  </a:defRPr>
                </a:pPr>
                <a:r>
                  <a:rPr b="1" i="0" strike="noStrike" sz="1400" u="none">
                    <a:solidFill>
                      <a:srgbClr val="FFFFFF"/>
                    </a:solidFill>
                    <a:latin typeface="Arial"/>
                  </a:rPr>
                  <a:t>Percentage of looks</a:t>
                </a:r>
              </a:p>
            </c:rich>
          </c:tx>
          <c:layout/>
          <c:overlay val="1"/>
        </c:title>
        <c:numFmt formatCode="0.#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400" u="none">
                <a:solidFill>
                  <a:srgbClr val="FFFFFF"/>
                </a:solidFill>
                <a:latin typeface="Arial"/>
              </a:defRPr>
            </a:pPr>
          </a:p>
        </c:txPr>
        <c:crossAx val="2094734552"/>
        <c:crosses val="autoZero"/>
        <c:crossBetween val="between"/>
        <c:majorUnit val="15"/>
        <c:minorUnit val="7.5"/>
      </c:valAx>
      <c:spPr>
        <a:noFill/>
        <a:ln w="12700" cap="flat">
          <a:solidFill>
            <a:srgbClr val="000000"/>
          </a:solidFill>
          <a:prstDash val="solid"/>
          <a:round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06726"/>
          <c:y val="0.0777487"/>
          <c:w val="0.888274"/>
          <c:h val="0.7615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DD0806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4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Series1</c:v>
                </c:pt>
              </c:strCache>
            </c:strRef>
          </c:cat>
          <c:val>
            <c:numRef>
              <c:f>Sheet1!$B$2:$B$2</c:f>
              <c:numCache>
                <c:ptCount val="1"/>
                <c:pt idx="0">
                  <c:v>40.100000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CF305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4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Series1</c:v>
                </c:pt>
              </c:strCache>
            </c:strRef>
          </c:cat>
          <c:val>
            <c:numRef>
              <c:f>Sheet1!$B$3:$B$3</c:f>
              <c:numCache>
                <c:ptCount val="1"/>
                <c:pt idx="0">
                  <c:v>29.700000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99CC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4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Series1</c:v>
                </c:pt>
              </c:strCache>
            </c:strRef>
          </c:cat>
          <c:val>
            <c:numRef>
              <c:f>Sheet1!$B$4:$B$4</c:f>
              <c:numCache>
                <c:ptCount val="1"/>
                <c:pt idx="0">
                  <c:v>30.300000</c:v>
                </c:pt>
              </c:numCache>
            </c:numRef>
          </c:val>
        </c:ser>
        <c:gapWidth val="0"/>
        <c:overlap val="-10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b="1" i="0" strike="noStrike" sz="1400" u="none">
                    <a:solidFill>
                      <a:srgbClr val="FFFFFF"/>
                    </a:solidFill>
                    <a:latin typeface="Arial"/>
                  </a:defRPr>
                </a:pPr>
                <a:r>
                  <a:rPr b="1" i="0" strike="noStrike" sz="1400" u="none">
                    <a:solidFill>
                      <a:srgbClr val="FFFFFF"/>
                    </a:solidFill>
                    <a:latin typeface="Arial"/>
                  </a:rPr>
                  <a:t>Feeder</a:t>
                </a:r>
              </a:p>
            </c:rich>
          </c:tx>
          <c:layout/>
          <c:overlay val="1"/>
        </c:title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b="0" i="0" strike="noStrike" sz="1400" u="none">
                <a:solidFill>
                  <a:srgbClr val="000000"/>
                </a:solidFill>
                <a:latin typeface="Arial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  <c:max val="60"/>
        </c:scaling>
        <c:delete val="0"/>
        <c:axPos val="l"/>
        <c:title>
          <c:tx>
            <c:rich>
              <a:bodyPr rot="-5400000"/>
              <a:lstStyle/>
              <a:p>
                <a:pPr>
                  <a:defRPr b="1" i="0" strike="noStrike" sz="1400" u="none">
                    <a:solidFill>
                      <a:srgbClr val="FFFFFF"/>
                    </a:solidFill>
                    <a:latin typeface="Arial"/>
                  </a:defRPr>
                </a:pPr>
                <a:r>
                  <a:rPr b="1" i="0" strike="noStrike" sz="1400" u="none">
                    <a:solidFill>
                      <a:srgbClr val="FFFFFF"/>
                    </a:solidFill>
                    <a:latin typeface="Arial"/>
                  </a:rPr>
                  <a:t>Percentage of looks</a:t>
                </a:r>
              </a:p>
            </c:rich>
          </c:tx>
          <c:layout/>
          <c:overlay val="1"/>
        </c:title>
        <c:numFmt formatCode="0.#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400" u="none">
                <a:solidFill>
                  <a:srgbClr val="FFFFFF"/>
                </a:solidFill>
                <a:latin typeface="Arial"/>
              </a:defRPr>
            </a:pPr>
          </a:p>
        </c:txPr>
        <c:crossAx val="2094734552"/>
        <c:crosses val="autoZero"/>
        <c:crossBetween val="between"/>
        <c:majorUnit val="15"/>
        <c:minorUnit val="7.5"/>
      </c:valAx>
      <c:spPr>
        <a:noFill/>
        <a:ln w="12700" cap="flat">
          <a:solidFill>
            <a:srgbClr val="000000"/>
          </a:solidFill>
          <a:prstDash val="solid"/>
          <a:round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spcBef>
        <a:spcPts val="800"/>
      </a:spcBef>
      <a:defRPr sz="2400">
        <a:latin typeface="+mj-lt"/>
        <a:ea typeface="+mj-ea"/>
        <a:cs typeface="+mj-cs"/>
        <a:sym typeface="Calibri"/>
      </a:defRPr>
    </a:lvl1pPr>
    <a:lvl2pPr indent="228600" defTabSz="1828800" latinLnBrk="0">
      <a:spcBef>
        <a:spcPts val="800"/>
      </a:spcBef>
      <a:defRPr sz="2400">
        <a:latin typeface="+mj-lt"/>
        <a:ea typeface="+mj-ea"/>
        <a:cs typeface="+mj-cs"/>
        <a:sym typeface="Calibri"/>
      </a:defRPr>
    </a:lvl2pPr>
    <a:lvl3pPr indent="457200" defTabSz="1828800" latinLnBrk="0">
      <a:spcBef>
        <a:spcPts val="800"/>
      </a:spcBef>
      <a:defRPr sz="2400">
        <a:latin typeface="+mj-lt"/>
        <a:ea typeface="+mj-ea"/>
        <a:cs typeface="+mj-cs"/>
        <a:sym typeface="Calibri"/>
      </a:defRPr>
    </a:lvl3pPr>
    <a:lvl4pPr indent="685800" defTabSz="1828800" latinLnBrk="0">
      <a:spcBef>
        <a:spcPts val="800"/>
      </a:spcBef>
      <a:defRPr sz="2400">
        <a:latin typeface="+mj-lt"/>
        <a:ea typeface="+mj-ea"/>
        <a:cs typeface="+mj-cs"/>
        <a:sym typeface="Calibri"/>
      </a:defRPr>
    </a:lvl4pPr>
    <a:lvl5pPr indent="914400" defTabSz="1828800" latinLnBrk="0">
      <a:spcBef>
        <a:spcPts val="800"/>
      </a:spcBef>
      <a:defRPr sz="2400">
        <a:latin typeface="+mj-lt"/>
        <a:ea typeface="+mj-ea"/>
        <a:cs typeface="+mj-cs"/>
        <a:sym typeface="Calibri"/>
      </a:defRPr>
    </a:lvl5pPr>
    <a:lvl6pPr indent="1143000" defTabSz="1828800" latinLnBrk="0">
      <a:spcBef>
        <a:spcPts val="800"/>
      </a:spcBef>
      <a:defRPr sz="2400">
        <a:latin typeface="+mj-lt"/>
        <a:ea typeface="+mj-ea"/>
        <a:cs typeface="+mj-cs"/>
        <a:sym typeface="Calibri"/>
      </a:defRPr>
    </a:lvl6pPr>
    <a:lvl7pPr indent="1371600" defTabSz="1828800" latinLnBrk="0">
      <a:spcBef>
        <a:spcPts val="800"/>
      </a:spcBef>
      <a:defRPr sz="2400">
        <a:latin typeface="+mj-lt"/>
        <a:ea typeface="+mj-ea"/>
        <a:cs typeface="+mj-cs"/>
        <a:sym typeface="Calibri"/>
      </a:defRPr>
    </a:lvl7pPr>
    <a:lvl8pPr indent="1600200" defTabSz="1828800" latinLnBrk="0">
      <a:spcBef>
        <a:spcPts val="800"/>
      </a:spcBef>
      <a:defRPr sz="2400">
        <a:latin typeface="+mj-lt"/>
        <a:ea typeface="+mj-ea"/>
        <a:cs typeface="+mj-cs"/>
        <a:sym typeface="Calibri"/>
      </a:defRPr>
    </a:lvl8pPr>
    <a:lvl9pPr indent="1828800" defTabSz="1828800" latinLnBrk="0">
      <a:spcBef>
        <a:spcPts val="800"/>
      </a:spcBef>
      <a:defRPr sz="24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962400" y="184149"/>
            <a:ext cx="16459200" cy="30162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962400" y="3200400"/>
            <a:ext cx="16459200" cy="105156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9651394" y="12846685"/>
            <a:ext cx="427306" cy="462280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 defTabSz="1371600">
              <a:defRPr sz="1800"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l" defTabSz="1371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371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371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371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371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457200" algn="l" defTabSz="1371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914400" algn="l" defTabSz="1371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1371600" algn="l" defTabSz="1371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1828800" algn="l" defTabSz="1371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342900" marR="0" indent="-342900" algn="l" defTabSz="137160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42950" marR="0" indent="-400050" algn="l" defTabSz="137160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165860" marR="0" indent="-480060" algn="l" defTabSz="137160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582615" marR="0" indent="-553915" algn="l" defTabSz="137160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771650" marR="0" indent="-400050" algn="l" defTabSz="137160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228850" marR="0" indent="-400050" algn="l" defTabSz="137160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686050" marR="0" indent="-400050" algn="l" defTabSz="137160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143250" marR="0" indent="-400050" algn="l" defTabSz="137160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600450" marR="0" indent="-400050" algn="l" defTabSz="1371600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0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1.jpeg"/><Relationship Id="rId4" Type="http://schemas.openxmlformats.org/officeDocument/2006/relationships/image" Target="../media/image12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5" Type="http://schemas.openxmlformats.org/officeDocument/2006/relationships/chart" Target="../charts/chart5.xml"/><Relationship Id="rId6" Type="http://schemas.openxmlformats.org/officeDocument/2006/relationships/chart" Target="../charts/chart6.xml"/><Relationship Id="rId7" Type="http://schemas.openxmlformats.org/officeDocument/2006/relationships/chart" Target="../charts/chart7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mparative Cognition"/>
          <p:cNvSpPr txBox="1"/>
          <p:nvPr>
            <p:ph type="title" idx="4294967295"/>
          </p:nvPr>
        </p:nvSpPr>
        <p:spPr>
          <a:xfrm>
            <a:off x="5334000" y="2244725"/>
            <a:ext cx="13716000" cy="47752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>
              <a:defRPr sz="9000"/>
            </a:lvl1pPr>
          </a:lstStyle>
          <a:p>
            <a:pPr/>
            <a:r>
              <a:t>Comparative Cognition</a:t>
            </a:r>
          </a:p>
        </p:txBody>
      </p:sp>
      <p:sp>
        <p:nvSpPr>
          <p:cNvPr id="21" name="Psychology 3717"/>
          <p:cNvSpPr txBox="1"/>
          <p:nvPr>
            <p:ph type="body" sz="quarter" idx="4294967295"/>
          </p:nvPr>
        </p:nvSpPr>
        <p:spPr>
          <a:xfrm>
            <a:off x="5334000" y="7204075"/>
            <a:ext cx="13716000" cy="33115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SzTx/>
              <a:buNone/>
              <a:defRPr sz="3600"/>
            </a:lvl1pPr>
          </a:lstStyle>
          <a:p>
            <a:pPr/>
            <a:r>
              <a:t>Psychology 3717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Most awesomest example ever of the synthetic approach"/>
          <p:cNvSpPr txBox="1"/>
          <p:nvPr>
            <p:ph type="title" idx="4294967295"/>
          </p:nvPr>
        </p:nvSpPr>
        <p:spPr>
          <a:xfrm>
            <a:off x="4305300" y="730250"/>
            <a:ext cx="15773400" cy="26511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8000"/>
            </a:lvl1pPr>
          </a:lstStyle>
          <a:p>
            <a:pPr/>
            <a:r>
              <a:t>Most awesomest example ever of the synthetic approach</a:t>
            </a:r>
          </a:p>
        </p:txBody>
      </p:sp>
      <p:sp>
        <p:nvSpPr>
          <p:cNvPr id="53" name="Anderson and Krebs, 1978…"/>
          <p:cNvSpPr txBox="1"/>
          <p:nvPr>
            <p:ph type="body" idx="4294967295"/>
          </p:nvPr>
        </p:nvSpPr>
        <p:spPr>
          <a:xfrm>
            <a:off x="4305300" y="3651249"/>
            <a:ext cx="15773400" cy="870267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Anderson and Krebs, 1978</a:t>
            </a:r>
          </a:p>
          <a:p>
            <a:pPr/>
            <a:r>
              <a:t>Mathematical model of when food storing should evolve</a:t>
            </a:r>
          </a:p>
          <a:p>
            <a:pPr/>
            <a:r>
              <a:t>Food storing can only evolve if you recover your own caches</a:t>
            </a:r>
          </a:p>
          <a:p>
            <a:pPr/>
            <a:r>
              <a:t>Sherry, Avery and Stevens (1981)</a:t>
            </a:r>
          </a:p>
          <a:p>
            <a:pPr/>
            <a:r>
              <a:t>Birds seem to recover own seeds using memory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5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More data"/>
          <p:cNvSpPr txBox="1"/>
          <p:nvPr>
            <p:ph type="title" idx="4294967295"/>
          </p:nvPr>
        </p:nvSpPr>
        <p:spPr>
          <a:xfrm>
            <a:off x="4305300" y="730250"/>
            <a:ext cx="15773400" cy="26511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More data</a:t>
            </a:r>
          </a:p>
        </p:txBody>
      </p:sp>
      <p:sp>
        <p:nvSpPr>
          <p:cNvPr id="56" name="Shettleworth and Krebs, 1982…"/>
          <p:cNvSpPr txBox="1"/>
          <p:nvPr>
            <p:ph type="body" idx="4294967295"/>
          </p:nvPr>
        </p:nvSpPr>
        <p:spPr>
          <a:xfrm>
            <a:off x="4305300" y="3651249"/>
            <a:ext cx="15773400" cy="870267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Shettleworth and Krebs, 1982</a:t>
            </a:r>
          </a:p>
          <a:p>
            <a:pPr/>
            <a:r>
              <a:t>Marsh tits storing seeds in a lab</a:t>
            </a:r>
          </a:p>
          <a:p>
            <a:pPr/>
            <a:r>
              <a:t>Better at recovery of cached seeds than randomly placed seeds</a:t>
            </a:r>
          </a:p>
          <a:p>
            <a:pPr/>
            <a:r>
              <a:t>Half of seeds removed</a:t>
            </a:r>
          </a:p>
          <a:p>
            <a:pPr/>
            <a:r>
              <a:t>They are using memory</a:t>
            </a:r>
          </a:p>
          <a:p>
            <a:pPr/>
            <a:r>
              <a:t>In other general memory tests, there have been clear differences between storers and non storers in the corvid family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5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"/>
          <p:cNvSpPr txBox="1"/>
          <p:nvPr>
            <p:ph type="title" idx="4294967295"/>
          </p:nvPr>
        </p:nvSpPr>
        <p:spPr>
          <a:xfrm>
            <a:off x="4305300" y="730250"/>
            <a:ext cx="15773400" cy="26511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59" name="We have already discussed the hippocampal differences…"/>
          <p:cNvSpPr txBox="1"/>
          <p:nvPr>
            <p:ph type="body" idx="4294967295"/>
          </p:nvPr>
        </p:nvSpPr>
        <p:spPr>
          <a:xfrm>
            <a:off x="4305300" y="3651249"/>
            <a:ext cx="15773400" cy="870267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We have already discussed the hippocampal differences</a:t>
            </a:r>
          </a:p>
          <a:p>
            <a:pPr/>
            <a:r>
              <a:t>But what about the parids?</a:t>
            </a:r>
          </a:p>
          <a:p>
            <a:pPr/>
            <a:r>
              <a:t>Data are equivocal</a:t>
            </a:r>
          </a:p>
          <a:p>
            <a:pPr/>
            <a:r>
              <a:t>Maybe it is not how much they remember, but how they remember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5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Qualitative vs. Quantitative differences"/>
          <p:cNvSpPr txBox="1"/>
          <p:nvPr>
            <p:ph type="title" idx="4294967295"/>
          </p:nvPr>
        </p:nvSpPr>
        <p:spPr>
          <a:xfrm>
            <a:off x="3962400" y="555625"/>
            <a:ext cx="16459200" cy="227965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8000"/>
            </a:lvl1pPr>
          </a:lstStyle>
          <a:p>
            <a:pPr/>
            <a:r>
              <a:t>Qualitative vs. Quantitative differences</a:t>
            </a:r>
          </a:p>
        </p:txBody>
      </p:sp>
      <p:sp>
        <p:nvSpPr>
          <p:cNvPr id="62" name="Brodbeck and his colleagues…. (ahem) pioneered this type of work…"/>
          <p:cNvSpPr txBox="1"/>
          <p:nvPr>
            <p:ph type="body" sz="half" idx="4294967295"/>
          </p:nvPr>
        </p:nvSpPr>
        <p:spPr>
          <a:xfrm>
            <a:off x="3962400" y="3200400"/>
            <a:ext cx="8077200" cy="90614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39470" indent="-339470" defTabSz="1357883">
              <a:spcBef>
                <a:spcPts val="1300"/>
              </a:spcBef>
              <a:defRPr sz="5544"/>
            </a:pPr>
            <a:r>
              <a:t>Brodbeck and his colleagues…. (ahem) pioneered this type of work</a:t>
            </a:r>
          </a:p>
          <a:p>
            <a:pPr marL="339470" indent="-339470" defTabSz="1357883">
              <a:spcBef>
                <a:spcPts val="1300"/>
              </a:spcBef>
              <a:defRPr sz="5544"/>
            </a:pPr>
            <a:r>
              <a:t>Comparing storers and non storers on what they remember in different tasks</a:t>
            </a:r>
          </a:p>
          <a:p>
            <a:pPr marL="339470" indent="-339470" defTabSz="1357883">
              <a:spcBef>
                <a:spcPts val="1300"/>
              </a:spcBef>
              <a:defRPr sz="5544"/>
            </a:pPr>
            <a:r>
              <a:t>Brodbeck, 1994; Brodbeck and Shettleworth, 1995</a:t>
            </a:r>
          </a:p>
        </p:txBody>
      </p:sp>
      <p:pic>
        <p:nvPicPr>
          <p:cNvPr id="63" name="meandsara" descr="meandsara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12675" y="4927600"/>
            <a:ext cx="7740650" cy="5607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2" grpId="1"/>
      <p:bldP build="whole" bldLvl="1" animBg="1" rev="0" advAuto="0" spid="63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rodbeck, 1994"/>
          <p:cNvSpPr txBox="1"/>
          <p:nvPr>
            <p:ph type="title" idx="4294967295"/>
          </p:nvPr>
        </p:nvSpPr>
        <p:spPr>
          <a:xfrm>
            <a:off x="3962400" y="555625"/>
            <a:ext cx="16459200" cy="227965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8000"/>
            </a:lvl1pPr>
          </a:lstStyle>
          <a:p>
            <a:pPr/>
            <a:r>
              <a:t>Brodbeck, 1994</a:t>
            </a:r>
          </a:p>
        </p:txBody>
      </p:sp>
      <p:sp>
        <p:nvSpPr>
          <p:cNvPr id="66" name="Chickadees would find a seed in a feeder…"/>
          <p:cNvSpPr txBox="1"/>
          <p:nvPr>
            <p:ph type="body" sz="half" idx="4294967295"/>
          </p:nvPr>
        </p:nvSpPr>
        <p:spPr>
          <a:xfrm>
            <a:off x="3962400" y="3200400"/>
            <a:ext cx="8077200" cy="90614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80000"/>
              </a:lnSpc>
              <a:defRPr sz="4800"/>
            </a:pPr>
            <a:r>
              <a:t>Chickadees would find a seed in a feeder</a:t>
            </a:r>
          </a:p>
          <a:p>
            <a:pPr>
              <a:lnSpc>
                <a:spcPct val="80000"/>
              </a:lnSpc>
              <a:defRPr sz="4800"/>
            </a:pPr>
            <a:r>
              <a:t>Usually return later and eat it</a:t>
            </a:r>
          </a:p>
          <a:p>
            <a:pPr>
              <a:lnSpc>
                <a:spcPct val="80000"/>
              </a:lnSpc>
              <a:defRPr sz="4800"/>
            </a:pPr>
            <a:r>
              <a:t>Move them around to dissociate colour and spatial location</a:t>
            </a:r>
          </a:p>
          <a:p>
            <a:pPr>
              <a:lnSpc>
                <a:spcPct val="80000"/>
              </a:lnSpc>
              <a:defRPr sz="4800"/>
            </a:pPr>
            <a:r>
              <a:t>The chickadees responded last to the correctly coloured feeder</a:t>
            </a:r>
          </a:p>
          <a:p>
            <a:pPr>
              <a:lnSpc>
                <a:spcPct val="80000"/>
              </a:lnSpc>
              <a:defRPr sz="4800"/>
            </a:pPr>
            <a:r>
              <a:t>Non storing Dark Eyed Juncos responded to all three cue types equally</a:t>
            </a:r>
          </a:p>
        </p:txBody>
      </p:sp>
      <p:pic>
        <p:nvPicPr>
          <p:cNvPr id="67" name="b" descr="b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2000" y="4410075"/>
            <a:ext cx="8077200" cy="71913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nodeType="with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6" grpId="2"/>
      <p:bldP build="whole" bldLvl="1" animBg="1" rev="0" advAuto="0" spid="6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And the comparisons continue"/>
          <p:cNvSpPr txBox="1"/>
          <p:nvPr>
            <p:ph type="title" idx="4294967295"/>
          </p:nvPr>
        </p:nvSpPr>
        <p:spPr>
          <a:xfrm>
            <a:off x="4305300" y="730250"/>
            <a:ext cx="15773400" cy="26511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And the comparisons continue</a:t>
            </a:r>
          </a:p>
        </p:txBody>
      </p:sp>
      <p:sp>
        <p:nvSpPr>
          <p:cNvPr id="70" name="Same thing on a smaller scale using a computer touch sensitive monitor…"/>
          <p:cNvSpPr txBox="1"/>
          <p:nvPr>
            <p:ph type="body" idx="4294967295"/>
          </p:nvPr>
        </p:nvSpPr>
        <p:spPr>
          <a:xfrm>
            <a:off x="4305300" y="3651249"/>
            <a:ext cx="15773400" cy="870267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32613" indent="-332613" defTabSz="1330452">
              <a:spcBef>
                <a:spcPts val="1300"/>
              </a:spcBef>
              <a:defRPr sz="5432"/>
            </a:pPr>
            <a:r>
              <a:t>Same thing on a smaller scale using a computer touch sensitive monitor</a:t>
            </a:r>
          </a:p>
          <a:p>
            <a:pPr marL="332613" indent="-332613" defTabSz="1330452">
              <a:spcBef>
                <a:spcPts val="1300"/>
              </a:spcBef>
              <a:defRPr sz="5432"/>
            </a:pPr>
            <a:r>
              <a:t>Birds rewarded for going to one place and not another</a:t>
            </a:r>
          </a:p>
          <a:p>
            <a:pPr marL="332613" indent="-332613" defTabSz="1330452">
              <a:spcBef>
                <a:spcPts val="1300"/>
              </a:spcBef>
              <a:defRPr sz="5432"/>
            </a:pPr>
            <a:r>
              <a:t>Different coloured patches</a:t>
            </a:r>
          </a:p>
          <a:p>
            <a:pPr marL="332613" indent="-332613" defTabSz="1330452">
              <a:spcBef>
                <a:spcPts val="1300"/>
              </a:spcBef>
              <a:defRPr sz="5432"/>
            </a:pPr>
            <a:r>
              <a:t>Switch them around</a:t>
            </a:r>
          </a:p>
          <a:p>
            <a:pPr marL="332613" indent="-332613" defTabSz="1330452">
              <a:spcBef>
                <a:spcPts val="1300"/>
              </a:spcBef>
              <a:defRPr sz="5432"/>
            </a:pPr>
            <a:r>
              <a:t>Chickadees rely on space, juncos do not</a:t>
            </a:r>
          </a:p>
          <a:p>
            <a:pPr marL="332613" indent="-332613" defTabSz="1330452">
              <a:spcBef>
                <a:spcPts val="1300"/>
              </a:spcBef>
              <a:defRPr sz="5432"/>
            </a:pPr>
            <a:r>
              <a:t>Indeed, in another experiment it was determined that chickadees when directly tested to very poorly on coulor!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7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unctionally"/>
          <p:cNvSpPr txBox="1"/>
          <p:nvPr>
            <p:ph type="title" idx="4294967295"/>
          </p:nvPr>
        </p:nvSpPr>
        <p:spPr>
          <a:xfrm>
            <a:off x="4305300" y="730250"/>
            <a:ext cx="15773400" cy="26511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Functionally</a:t>
            </a:r>
          </a:p>
        </p:txBody>
      </p:sp>
      <p:sp>
        <p:nvSpPr>
          <p:cNvPr id="73" name="Well functionally this makes a lot of sense…"/>
          <p:cNvSpPr txBox="1"/>
          <p:nvPr>
            <p:ph type="body" idx="4294967295"/>
          </p:nvPr>
        </p:nvSpPr>
        <p:spPr>
          <a:xfrm>
            <a:off x="4305300" y="3651249"/>
            <a:ext cx="15773400" cy="870267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z="5600"/>
            </a:pPr>
            <a:r>
              <a:t>Well functionally this makes a lot of sense</a:t>
            </a:r>
          </a:p>
          <a:p>
            <a:pPr>
              <a:defRPr sz="5600"/>
            </a:pPr>
            <a:r>
              <a:t>Birds remember WHERE something is, not what colour it is</a:t>
            </a:r>
          </a:p>
          <a:p>
            <a:pPr>
              <a:defRPr sz="5600"/>
            </a:pPr>
            <a:r>
              <a:t>Colours change</a:t>
            </a:r>
          </a:p>
          <a:p>
            <a:pPr>
              <a:defRPr sz="5600"/>
            </a:pPr>
            <a:r>
              <a:t>That line of trees over there is still going to be over there</a:t>
            </a:r>
          </a:p>
          <a:p>
            <a:pPr>
              <a:defRPr sz="5600"/>
            </a:pPr>
            <a:r>
              <a:t>However, the strange result really is that of the junco!</a:t>
            </a:r>
          </a:p>
          <a:p>
            <a:pPr>
              <a:defRPr sz="5600"/>
            </a:pPr>
            <a:r>
              <a:t>Brodbeck, Boisvert, Vaughan and Grant (1997)</a:t>
            </a:r>
          </a:p>
        </p:txBody>
      </p:sp>
    </p:spTree>
  </p:cSld>
  <p:clrMapOvr>
    <a:masterClrMapping/>
  </p:clrMapOvr>
  <p:transition xmlns:p14="http://schemas.microsoft.com/office/powerpoint/2010/main" spd="med" advClick="0" advTm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7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mory for Space/Colour Compound Stimuli in Pine Siskins"/>
          <p:cNvSpPr txBox="1"/>
          <p:nvPr>
            <p:ph type="title" idx="4294967295"/>
          </p:nvPr>
        </p:nvSpPr>
        <p:spPr>
          <a:xfrm>
            <a:off x="5334000" y="2244725"/>
            <a:ext cx="13716000" cy="47752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>
              <a:defRPr sz="9000"/>
            </a:lvl1pPr>
          </a:lstStyle>
          <a:p>
            <a:pPr/>
            <a:r>
              <a:t>Memory for Space/Colour Compound Stimuli in Pine Siskins</a:t>
            </a:r>
          </a:p>
        </p:txBody>
      </p:sp>
      <p:sp>
        <p:nvSpPr>
          <p:cNvPr id="76" name="David R. Brodbeck1 and Jessica M. Humber2…"/>
          <p:cNvSpPr txBox="1"/>
          <p:nvPr>
            <p:ph type="body" sz="quarter" idx="4294967295"/>
          </p:nvPr>
        </p:nvSpPr>
        <p:spPr>
          <a:xfrm>
            <a:off x="5334000" y="7204075"/>
            <a:ext cx="13716000" cy="33115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 defTabSz="1207008">
              <a:lnSpc>
                <a:spcPct val="70000"/>
              </a:lnSpc>
              <a:spcBef>
                <a:spcPts val="1200"/>
              </a:spcBef>
              <a:buSzTx/>
              <a:buNone/>
              <a:defRPr sz="4224"/>
            </a:pPr>
            <a:r>
              <a:t>David R. Brodbeck</a:t>
            </a:r>
            <a:r>
              <a:rPr baseline="30863"/>
              <a:t>1</a:t>
            </a:r>
            <a:r>
              <a:t> and Jessica M. Humber</a:t>
            </a:r>
            <a:r>
              <a:rPr baseline="30863"/>
              <a:t>2</a:t>
            </a:r>
            <a:endParaRPr baseline="30863"/>
          </a:p>
          <a:p>
            <a:pPr marL="0" indent="0" algn="ctr" defTabSz="1207008">
              <a:lnSpc>
                <a:spcPct val="70000"/>
              </a:lnSpc>
              <a:spcBef>
                <a:spcPts val="1200"/>
              </a:spcBef>
              <a:buSzTx/>
              <a:buNone/>
              <a:defRPr baseline="30863" sz="4224"/>
            </a:pPr>
            <a:r>
              <a:t>1</a:t>
            </a:r>
            <a:r>
              <a:rPr baseline="0"/>
              <a:t>- Psychology Department</a:t>
            </a:r>
          </a:p>
          <a:p>
            <a:pPr marL="0" indent="0" algn="ctr" defTabSz="1207008">
              <a:lnSpc>
                <a:spcPct val="70000"/>
              </a:lnSpc>
              <a:spcBef>
                <a:spcPts val="1200"/>
              </a:spcBef>
              <a:buSzTx/>
              <a:buNone/>
              <a:defRPr baseline="30863" sz="4224"/>
            </a:pPr>
            <a:r>
              <a:t>2</a:t>
            </a:r>
            <a:r>
              <a:rPr baseline="0"/>
              <a:t>- Environmental Science Unit</a:t>
            </a:r>
          </a:p>
          <a:p>
            <a:pPr marL="0" indent="0" algn="ctr" defTabSz="1207008">
              <a:lnSpc>
                <a:spcPct val="70000"/>
              </a:lnSpc>
              <a:spcBef>
                <a:spcPts val="1200"/>
              </a:spcBef>
              <a:buSzTx/>
              <a:buNone/>
              <a:defRPr sz="4224"/>
            </a:pPr>
            <a:r>
              <a:t>Sir Wilfred Grenfell College</a:t>
            </a:r>
          </a:p>
          <a:p>
            <a:pPr marL="0" indent="0" algn="ctr" defTabSz="1207008">
              <a:lnSpc>
                <a:spcPct val="70000"/>
              </a:lnSpc>
              <a:spcBef>
                <a:spcPts val="1200"/>
              </a:spcBef>
              <a:buSzTx/>
              <a:buNone/>
              <a:defRPr sz="4224"/>
            </a:pPr>
            <a:r>
              <a:t>Memorial University of Newfoundland</a:t>
            </a:r>
          </a:p>
        </p:txBody>
      </p:sp>
      <p:pic>
        <p:nvPicPr>
          <p:cNvPr id="77" name="logo_clf_en" descr="logo_clf_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63600" y="11734800"/>
            <a:ext cx="2895600" cy="1196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mun" descr="mu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10400" y="11734800"/>
            <a:ext cx="5029200" cy="1387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0" advTm="4000" p14:dur="500">
        <p:dissolve/>
      </p:transition>
    </mc:Choice>
    <mc:Fallback>
      <p:transition spd="fast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Servlet" descr="ImageServle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08225" y="1828800"/>
            <a:ext cx="6327775" cy="9051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91200" y="8534400"/>
            <a:ext cx="4575175" cy="2559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19600" y="1066800"/>
            <a:ext cx="5918200" cy="609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ntroduction"/>
          <p:cNvSpPr txBox="1"/>
          <p:nvPr>
            <p:ph type="title" idx="4294967295"/>
          </p:nvPr>
        </p:nvSpPr>
        <p:spPr>
          <a:xfrm>
            <a:off x="4305300" y="730250"/>
            <a:ext cx="15773400" cy="26511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Introduction</a:t>
            </a:r>
          </a:p>
        </p:txBody>
      </p:sp>
      <p:sp>
        <p:nvSpPr>
          <p:cNvPr id="85" name="Pine Siskins are finches that breed in Northern North America and conduct the odd invasion into Central and Southern parts of the US and even in to Mexico…"/>
          <p:cNvSpPr txBox="1"/>
          <p:nvPr>
            <p:ph type="body" sz="half" idx="4294967295"/>
          </p:nvPr>
        </p:nvSpPr>
        <p:spPr>
          <a:xfrm>
            <a:off x="3962400" y="2743200"/>
            <a:ext cx="8077200" cy="9448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z="4800"/>
            </a:pPr>
            <a:r>
              <a:t>Pine Siskins are finches that breed in Northern North America and conduct the odd invasion into Central and Southern parts of the US and even in to Mexico</a:t>
            </a:r>
          </a:p>
          <a:p>
            <a:pPr>
              <a:defRPr sz="4800"/>
            </a:pPr>
            <a:r>
              <a:t>Their abundance on the West Coast of Newfoundland made them an ideal subject for field study</a:t>
            </a:r>
          </a:p>
        </p:txBody>
      </p:sp>
      <p:pic>
        <p:nvPicPr>
          <p:cNvPr id="86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06400" y="3200400"/>
            <a:ext cx="5461000" cy="9055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0" advTm="4000" p14:dur="500">
        <p:dissolve/>
      </p:transition>
    </mc:Choice>
    <mc:Fallback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ntroduction"/>
          <p:cNvSpPr txBox="1"/>
          <p:nvPr>
            <p:ph type="title" idx="4294967295"/>
          </p:nvPr>
        </p:nvSpPr>
        <p:spPr>
          <a:xfrm>
            <a:off x="4305300" y="730250"/>
            <a:ext cx="15773400" cy="26511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Introduction</a:t>
            </a:r>
          </a:p>
        </p:txBody>
      </p:sp>
      <p:sp>
        <p:nvSpPr>
          <p:cNvPr id="24" name="Comparative psychology is almost as old as the discipline itself…"/>
          <p:cNvSpPr txBox="1"/>
          <p:nvPr>
            <p:ph type="body" idx="4294967295"/>
          </p:nvPr>
        </p:nvSpPr>
        <p:spPr>
          <a:xfrm>
            <a:off x="4305300" y="3651249"/>
            <a:ext cx="15773400" cy="870267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Comparative psychology is almost as old as the discipline itself</a:t>
            </a:r>
          </a:p>
          <a:p>
            <a:pPr/>
            <a:r>
              <a:t>People have wondered what animal is smarter than what other animal for years</a:t>
            </a:r>
          </a:p>
          <a:p>
            <a:pPr/>
            <a:r>
              <a:t>Many studies have looked for things such as serial position effects, short term and long term memory etc in rats and pigeons</a:t>
            </a:r>
          </a:p>
          <a:p>
            <a:pPr/>
            <a:r>
              <a:t>There is an implicit question here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Introduction"/>
          <p:cNvSpPr txBox="1"/>
          <p:nvPr>
            <p:ph type="title" idx="4294967295"/>
          </p:nvPr>
        </p:nvSpPr>
        <p:spPr>
          <a:xfrm>
            <a:off x="4305300" y="730250"/>
            <a:ext cx="15773400" cy="26511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Introduction</a:t>
            </a:r>
          </a:p>
        </p:txBody>
      </p:sp>
      <p:sp>
        <p:nvSpPr>
          <p:cNvPr id="89" name="We decided to test, first of all, if they could be trained to go to different feeders that had different amounts of food…"/>
          <p:cNvSpPr txBox="1"/>
          <p:nvPr>
            <p:ph type="body" idx="4294967295"/>
          </p:nvPr>
        </p:nvSpPr>
        <p:spPr>
          <a:xfrm>
            <a:off x="4305300" y="3651249"/>
            <a:ext cx="15773400" cy="870267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We decided to test, first of all, if they could be trained to go to different feeders that had different amounts of food</a:t>
            </a:r>
          </a:p>
          <a:p>
            <a:pPr/>
            <a:r>
              <a:t>Feeders were placed a few metres apart with sunflower seeds in a 3:2:1 ratio</a:t>
            </a:r>
          </a:p>
        </p:txBody>
      </p:sp>
      <p:pic>
        <p:nvPicPr>
          <p:cNvPr id="90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10400" y="8991600"/>
            <a:ext cx="9801225" cy="3584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0" advTm="1000" p14:dur="500">
        <p:dissolve/>
      </p:transition>
    </mc:Choice>
    <mc:Fallback>
      <p:transition spd="fast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Acquisition"/>
          <p:cNvGraphicFramePr/>
          <p:nvPr/>
        </p:nvGraphicFramePr>
        <p:xfrm>
          <a:off x="4559668" y="3086886"/>
          <a:ext cx="15832633" cy="6824347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0" advTm="4000" p14:dur="500">
        <p:dissolve/>
      </p:transition>
    </mc:Choice>
    <mc:Fallback>
      <p:transition spd="fast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eems they can…"/>
          <p:cNvSpPr txBox="1"/>
          <p:nvPr>
            <p:ph type="title" idx="4294967295"/>
          </p:nvPr>
        </p:nvSpPr>
        <p:spPr>
          <a:xfrm>
            <a:off x="4305300" y="730250"/>
            <a:ext cx="15773400" cy="26511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Seems they can…</a:t>
            </a:r>
          </a:p>
        </p:txBody>
      </p:sp>
      <p:sp>
        <p:nvSpPr>
          <p:cNvPr id="95" name="The birds distributed their feeder visits roughly in a 3:2:1 ratio…"/>
          <p:cNvSpPr txBox="1"/>
          <p:nvPr>
            <p:ph type="body" idx="4294967295"/>
          </p:nvPr>
        </p:nvSpPr>
        <p:spPr>
          <a:xfrm>
            <a:off x="4305300" y="3651249"/>
            <a:ext cx="15773400" cy="870267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The birds distributed their feeder visits roughly in a 3:2:1 ratio</a:t>
            </a:r>
          </a:p>
          <a:p>
            <a:pPr/>
            <a:r>
              <a:t>This of course could be due to the birds actually seeing how much seed was in each feeder</a:t>
            </a:r>
          </a:p>
          <a:p>
            <a:pPr/>
            <a:r>
              <a:t>Or they could have emptied the rightmost feeder first, the centre one second and the leftmost feeder last…..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0" advTm="6000" p14:dur="500">
        <p:dissolve/>
      </p:transition>
    </mc:Choice>
    <mc:Fallback>
      <p:transition spd="fast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Well there’s an empirical question if I ever heard one…"/>
          <p:cNvSpPr txBox="1"/>
          <p:nvPr>
            <p:ph type="title" idx="4294967295"/>
          </p:nvPr>
        </p:nvSpPr>
        <p:spPr>
          <a:xfrm>
            <a:off x="4305300" y="730250"/>
            <a:ext cx="15773400" cy="26511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z="6400"/>
            </a:pPr>
            <a:r>
              <a:t>Well there</a:t>
            </a:r>
            <a:r>
              <a:rPr>
                <a:latin typeface="Arial"/>
                <a:ea typeface="Arial"/>
                <a:cs typeface="Arial"/>
                <a:sym typeface="Arial"/>
              </a:rPr>
              <a:t>’</a:t>
            </a:r>
            <a:r>
              <a:t>s an empirical question if I ever heard one…</a:t>
            </a:r>
          </a:p>
        </p:txBody>
      </p:sp>
      <p:sp>
        <p:nvSpPr>
          <p:cNvPr id="98" name="Well we covered up the feeders and started swapping one feeder with another during test observation sessions…"/>
          <p:cNvSpPr txBox="1"/>
          <p:nvPr>
            <p:ph type="body" sz="half" idx="4294967295"/>
          </p:nvPr>
        </p:nvSpPr>
        <p:spPr>
          <a:xfrm>
            <a:off x="3962400" y="3200399"/>
            <a:ext cx="8229600" cy="9144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z="5600"/>
            </a:pPr>
            <a:r>
              <a:t>Well we covered up the feeders and started swapping one feeder with another during test observation sessions</a:t>
            </a:r>
          </a:p>
          <a:p>
            <a:pPr>
              <a:defRPr sz="5600"/>
            </a:pPr>
            <a:r>
              <a:t>So, instead of say </a:t>
            </a:r>
            <a:r>
              <a:rPr>
                <a:latin typeface="Arial"/>
                <a:ea typeface="Arial"/>
                <a:cs typeface="Arial"/>
                <a:sym typeface="Arial"/>
              </a:rPr>
              <a:t>‘</a:t>
            </a:r>
            <a:r>
              <a:t>green</a:t>
            </a:r>
            <a:r>
              <a:rPr>
                <a:latin typeface="Arial"/>
                <a:ea typeface="Arial"/>
                <a:cs typeface="Arial"/>
                <a:sym typeface="Arial"/>
              </a:rPr>
              <a:t>’</a:t>
            </a:r>
            <a:r>
              <a:t> </a:t>
            </a:r>
            <a:r>
              <a:rPr>
                <a:latin typeface="Arial"/>
                <a:ea typeface="Arial"/>
                <a:cs typeface="Arial"/>
                <a:sym typeface="Arial"/>
              </a:rPr>
              <a:t>‘</a:t>
            </a:r>
            <a:r>
              <a:t>red</a:t>
            </a:r>
            <a:r>
              <a:rPr>
                <a:latin typeface="Arial"/>
                <a:ea typeface="Arial"/>
                <a:cs typeface="Arial"/>
                <a:sym typeface="Arial"/>
              </a:rPr>
              <a:t>’</a:t>
            </a:r>
            <a:r>
              <a:t> </a:t>
            </a:r>
            <a:r>
              <a:rPr>
                <a:latin typeface="Arial"/>
                <a:ea typeface="Arial"/>
                <a:cs typeface="Arial"/>
                <a:sym typeface="Arial"/>
              </a:rPr>
              <a:t>‘</a:t>
            </a:r>
            <a:r>
              <a:t>yellow</a:t>
            </a:r>
            <a:r>
              <a:rPr>
                <a:latin typeface="Arial"/>
                <a:ea typeface="Arial"/>
                <a:cs typeface="Arial"/>
                <a:sym typeface="Arial"/>
              </a:rPr>
              <a:t>’</a:t>
            </a:r>
            <a:r>
              <a:t> we would now have, on one test </a:t>
            </a:r>
            <a:r>
              <a:rPr>
                <a:latin typeface="Arial"/>
                <a:ea typeface="Arial"/>
                <a:cs typeface="Arial"/>
                <a:sym typeface="Arial"/>
              </a:rPr>
              <a:t>‘</a:t>
            </a:r>
            <a:r>
              <a:t>red</a:t>
            </a:r>
            <a:r>
              <a:rPr>
                <a:latin typeface="Arial"/>
                <a:ea typeface="Arial"/>
                <a:cs typeface="Arial"/>
                <a:sym typeface="Arial"/>
              </a:rPr>
              <a:t>’</a:t>
            </a:r>
            <a:r>
              <a:t> </a:t>
            </a:r>
            <a:r>
              <a:rPr>
                <a:latin typeface="Arial"/>
                <a:ea typeface="Arial"/>
                <a:cs typeface="Arial"/>
                <a:sym typeface="Arial"/>
              </a:rPr>
              <a:t>‘</a:t>
            </a:r>
            <a:r>
              <a:t>green</a:t>
            </a:r>
            <a:r>
              <a:rPr>
                <a:latin typeface="Arial"/>
                <a:ea typeface="Arial"/>
                <a:cs typeface="Arial"/>
                <a:sym typeface="Arial"/>
              </a:rPr>
              <a:t>’</a:t>
            </a:r>
            <a:r>
              <a:t> </a:t>
            </a:r>
            <a:r>
              <a:rPr>
                <a:latin typeface="Arial"/>
                <a:ea typeface="Arial"/>
                <a:cs typeface="Arial"/>
                <a:sym typeface="Arial"/>
              </a:rPr>
              <a:t>‘</a:t>
            </a:r>
            <a:r>
              <a:t>yellow</a:t>
            </a:r>
            <a:r>
              <a:rPr>
                <a:latin typeface="Arial"/>
                <a:ea typeface="Arial"/>
                <a:cs typeface="Arial"/>
                <a:sym typeface="Arial"/>
              </a:rPr>
              <a:t>’</a:t>
            </a:r>
          </a:p>
        </p:txBody>
      </p:sp>
      <p:pic>
        <p:nvPicPr>
          <p:cNvPr id="99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58800" y="3810000"/>
            <a:ext cx="6534150" cy="6804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0" advTm="1000" p14:dur="500">
        <p:dissolve/>
      </p:transition>
    </mc:Choice>
    <mc:Fallback>
      <p:transition spd="fast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2D Column Chart"/>
          <p:cNvGraphicFramePr/>
          <p:nvPr/>
        </p:nvGraphicFramePr>
        <p:xfrm>
          <a:off x="4034624" y="5283375"/>
          <a:ext cx="6645313" cy="2561687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102" name="2D Column Chart"/>
          <p:cNvGraphicFramePr/>
          <p:nvPr/>
        </p:nvGraphicFramePr>
        <p:xfrm>
          <a:off x="12111825" y="1778176"/>
          <a:ext cx="6645312" cy="2561686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103" name="2D Column Chart"/>
          <p:cNvGraphicFramePr/>
          <p:nvPr/>
        </p:nvGraphicFramePr>
        <p:xfrm>
          <a:off x="12534501" y="8985050"/>
          <a:ext cx="6480511" cy="2440484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104" name="2D Column Chart"/>
          <p:cNvGraphicFramePr/>
          <p:nvPr/>
        </p:nvGraphicFramePr>
        <p:xfrm>
          <a:off x="12530383" y="5327450"/>
          <a:ext cx="6332229" cy="2440484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5"/>
          </a:graphicData>
        </a:graphic>
      </p:graphicFrame>
      <p:graphicFrame>
        <p:nvGraphicFramePr>
          <p:cNvPr id="105" name="2D Column Chart"/>
          <p:cNvGraphicFramePr/>
          <p:nvPr/>
        </p:nvGraphicFramePr>
        <p:xfrm>
          <a:off x="4377884" y="1840014"/>
          <a:ext cx="6302053" cy="241872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6"/>
          </a:graphicData>
        </a:graphic>
      </p:graphicFrame>
      <p:graphicFrame>
        <p:nvGraphicFramePr>
          <p:cNvPr id="106" name="2D Column Chart"/>
          <p:cNvGraphicFramePr/>
          <p:nvPr/>
        </p:nvGraphicFramePr>
        <p:xfrm>
          <a:off x="4355981" y="9035198"/>
          <a:ext cx="6628756" cy="253873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7"/>
          </a:graphicData>
        </a:graphic>
      </p:graphicFrame>
      <p:sp>
        <p:nvSpPr>
          <p:cNvPr id="107" name="Unbaited Test Sessions"/>
          <p:cNvSpPr txBox="1"/>
          <p:nvPr/>
        </p:nvSpPr>
        <p:spPr>
          <a:xfrm>
            <a:off x="8534400" y="609600"/>
            <a:ext cx="9296400" cy="8051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1371600">
              <a:spcBef>
                <a:spcPts val="2400"/>
              </a:spcBef>
              <a:defRPr sz="4000"/>
            </a:lvl1pPr>
          </a:lstStyle>
          <a:p>
            <a:pPr/>
            <a:r>
              <a:t>Unbaited Test Sessions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0" advTm="10000" p14:dur="500">
        <p:dissolve/>
      </p:transition>
    </mc:Choice>
    <mc:Fallback>
      <p:transition spd="fast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o what does it all mean"/>
          <p:cNvSpPr txBox="1"/>
          <p:nvPr>
            <p:ph type="title" idx="4294967295"/>
          </p:nvPr>
        </p:nvSpPr>
        <p:spPr>
          <a:xfrm>
            <a:off x="4305300" y="730250"/>
            <a:ext cx="15773400" cy="26511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So what does it all mean</a:t>
            </a:r>
          </a:p>
        </p:txBody>
      </p:sp>
      <p:sp>
        <p:nvSpPr>
          <p:cNvPr id="110" name="Good question……"/>
          <p:cNvSpPr txBox="1"/>
          <p:nvPr>
            <p:ph type="body" idx="4294967295"/>
          </p:nvPr>
        </p:nvSpPr>
        <p:spPr>
          <a:xfrm>
            <a:off x="4305300" y="3651249"/>
            <a:ext cx="15773400" cy="870267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Good question…</a:t>
            </a:r>
          </a:p>
          <a:p>
            <a:pPr/>
            <a:r>
              <a:t>Seems the siskins respond based on space, sort of</a:t>
            </a:r>
          </a:p>
          <a:p>
            <a:pPr/>
            <a:r>
              <a:t>They respond based on space if the most profitable feeder is not in the exact opposite position it should be in</a:t>
            </a:r>
          </a:p>
          <a:p>
            <a:pPr/>
            <a:r>
              <a:t>Once this happens they seem to treat the array as if it is a brand new array they know nothing about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0" advTm="7000" p14:dur="500">
        <p:dissolve/>
      </p:transition>
    </mc:Choice>
    <mc:Fallback>
      <p:transition spd="fast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hanks to"/>
          <p:cNvSpPr txBox="1"/>
          <p:nvPr>
            <p:ph type="title" idx="4294967295"/>
          </p:nvPr>
        </p:nvSpPr>
        <p:spPr>
          <a:xfrm>
            <a:off x="4114800" y="609600"/>
            <a:ext cx="16459200" cy="22796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Thanks to</a:t>
            </a:r>
          </a:p>
        </p:txBody>
      </p:sp>
      <p:pic>
        <p:nvPicPr>
          <p:cNvPr id="113" name="craig1" descr="craig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0" y="2590800"/>
            <a:ext cx="4089400" cy="594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01600" y="2590800"/>
            <a:ext cx="4654550" cy="594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58000" y="8839200"/>
            <a:ext cx="5740400" cy="430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.jpeg" descr="image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563600" y="8839200"/>
            <a:ext cx="5588000" cy="4191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Animal Memory"/>
          <p:cNvSpPr txBox="1"/>
          <p:nvPr>
            <p:ph type="title" idx="4294967295"/>
          </p:nvPr>
        </p:nvSpPr>
        <p:spPr>
          <a:xfrm>
            <a:off x="4305300" y="730250"/>
            <a:ext cx="15773400" cy="26511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Animal Memory</a:t>
            </a:r>
          </a:p>
        </p:txBody>
      </p:sp>
      <p:sp>
        <p:nvSpPr>
          <p:cNvPr id="119" name="Working Memory…"/>
          <p:cNvSpPr txBox="1"/>
          <p:nvPr>
            <p:ph type="body" idx="4294967295"/>
          </p:nvPr>
        </p:nvSpPr>
        <p:spPr>
          <a:xfrm>
            <a:off x="4305300" y="3651249"/>
            <a:ext cx="15773400" cy="870267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Working Memory</a:t>
            </a:r>
          </a:p>
          <a:p>
            <a:pPr lvl="1" marL="685800" indent="-342900">
              <a:lnSpc>
                <a:spcPct val="100000"/>
              </a:lnSpc>
              <a:spcBef>
                <a:spcPts val="600"/>
              </a:spcBef>
              <a:defRPr sz="3600"/>
            </a:pPr>
            <a:r>
              <a:t>Memory needed to solve one trial of a tast</a:t>
            </a:r>
          </a:p>
          <a:p>
            <a:pPr/>
            <a:endParaRPr sz="3600"/>
          </a:p>
          <a:p>
            <a:pPr/>
            <a:r>
              <a:t>Reference Memory</a:t>
            </a:r>
          </a:p>
          <a:p>
            <a:pPr lvl="1" marL="685800" indent="-342900">
              <a:lnSpc>
                <a:spcPct val="100000"/>
              </a:lnSpc>
              <a:spcBef>
                <a:spcPts val="600"/>
              </a:spcBef>
              <a:defRPr sz="3600"/>
            </a:pPr>
            <a:r>
              <a:t>The rules of the game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19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ome cool preparations for studying animal cognition"/>
          <p:cNvSpPr txBox="1"/>
          <p:nvPr>
            <p:ph type="title" idx="4294967295"/>
          </p:nvPr>
        </p:nvSpPr>
        <p:spPr>
          <a:xfrm>
            <a:off x="4305300" y="730250"/>
            <a:ext cx="15773400" cy="26511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7200"/>
            </a:lvl1pPr>
          </a:lstStyle>
          <a:p>
            <a:pPr/>
            <a:r>
              <a:t>Some cool preparations for studying animal cognition</a:t>
            </a:r>
          </a:p>
        </p:txBody>
      </p:sp>
      <p:sp>
        <p:nvSpPr>
          <p:cNvPr id="122" name="Delayed matching to Sample…"/>
          <p:cNvSpPr txBox="1"/>
          <p:nvPr>
            <p:ph type="body" idx="4294967295"/>
          </p:nvPr>
        </p:nvSpPr>
        <p:spPr>
          <a:xfrm>
            <a:off x="4305300" y="3651249"/>
            <a:ext cx="15773400" cy="870267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Delayed matching to Sample</a:t>
            </a:r>
          </a:p>
          <a:p>
            <a:pPr/>
            <a:r>
              <a:t>Delayed Non Matching to Sample</a:t>
            </a:r>
          </a:p>
          <a:p>
            <a:pPr lvl="1" marL="685800" indent="-342900">
              <a:lnSpc>
                <a:spcPct val="100000"/>
              </a:lnSpc>
              <a:spcBef>
                <a:spcPts val="600"/>
              </a:spcBef>
              <a:defRPr sz="3600"/>
            </a:pPr>
            <a:r>
              <a:t>Can be qualitative differences here</a:t>
            </a:r>
          </a:p>
          <a:p>
            <a:pPr lvl="1" marL="685800" indent="-342900">
              <a:lnSpc>
                <a:spcPct val="100000"/>
              </a:lnSpc>
              <a:spcBef>
                <a:spcPts val="600"/>
              </a:spcBef>
              <a:defRPr sz="3600"/>
            </a:pPr>
            <a:r>
              <a:t>(Mackintosh, Wilson and Boakes, 1982)</a:t>
            </a:r>
          </a:p>
          <a:p>
            <a:pPr/>
            <a:r>
              <a:t>Both subject to proactive and retroactive interference</a:t>
            </a:r>
          </a:p>
          <a:p>
            <a:pPr/>
            <a:r>
              <a:t>Symbolic matching and prospective and retrospective encoding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2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oitblat 1980"/>
          <p:cNvSpPr txBox="1"/>
          <p:nvPr>
            <p:ph type="title" idx="4294967295"/>
          </p:nvPr>
        </p:nvSpPr>
        <p:spPr>
          <a:xfrm>
            <a:off x="4305300" y="730250"/>
            <a:ext cx="15773400" cy="26511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Roitblat 1980</a:t>
            </a:r>
          </a:p>
        </p:txBody>
      </p:sp>
      <p:sp>
        <p:nvSpPr>
          <p:cNvPr id="125" name="Symbolic matching…"/>
          <p:cNvSpPr txBox="1"/>
          <p:nvPr>
            <p:ph type="body" idx="4294967295"/>
          </p:nvPr>
        </p:nvSpPr>
        <p:spPr>
          <a:xfrm>
            <a:off x="4305300" y="3651249"/>
            <a:ext cx="15773400" cy="870267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Symbolic matching</a:t>
            </a:r>
          </a:p>
          <a:p>
            <a:pPr/>
            <a:r>
              <a:t>1) Red sample -&gt; Horizontal line</a:t>
            </a:r>
          </a:p>
          <a:p>
            <a:pPr/>
            <a:r>
              <a:t>2) Orange Sample -&gt; Vertical line</a:t>
            </a:r>
          </a:p>
          <a:p>
            <a:pPr/>
            <a:r>
              <a:t>3) Blue Sample -&gt; Almost vertical line</a:t>
            </a:r>
          </a:p>
          <a:p>
            <a:pPr/>
            <a:r>
              <a:t>If they make mistakes when the choices are 1 and 2, they are encoding retrospectively</a:t>
            </a:r>
          </a:p>
          <a:p>
            <a:pPr/>
            <a:r>
              <a:t>If they do when the choices are 2 and 3, they are encoding prospectively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nd that question is…."/>
          <p:cNvSpPr txBox="1"/>
          <p:nvPr>
            <p:ph type="title" idx="4294967295"/>
          </p:nvPr>
        </p:nvSpPr>
        <p:spPr>
          <a:xfrm>
            <a:off x="4305300" y="730250"/>
            <a:ext cx="15773400" cy="26511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And that question is….</a:t>
            </a:r>
          </a:p>
        </p:txBody>
      </p:sp>
      <p:sp>
        <p:nvSpPr>
          <p:cNvPr id="27" name="‘Can rats do what humans do?’…"/>
          <p:cNvSpPr txBox="1"/>
          <p:nvPr>
            <p:ph type="body" idx="4294967295"/>
          </p:nvPr>
        </p:nvSpPr>
        <p:spPr>
          <a:xfrm>
            <a:off x="4305300" y="3651249"/>
            <a:ext cx="15773400" cy="870267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‘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Can rats do what humans do?</a:t>
            </a:r>
            <a:r>
              <a:t>’</a:t>
            </a:r>
          </a:p>
          <a:p>
            <a:pPr/>
            <a:r>
              <a:t>On the surface this seems an interesting question and indeed almost sensible</a:t>
            </a:r>
          </a:p>
          <a:p>
            <a:pPr/>
            <a:r>
              <a:t>What is the basis for such a question?</a:t>
            </a:r>
          </a:p>
          <a:p>
            <a:pPr/>
            <a:r>
              <a:t>Well, we must be at the top of some sort of evolutionary ladder (Campbell and Hodos, 1969)</a:t>
            </a:r>
          </a:p>
          <a:p>
            <a:pPr/>
            <a:r>
              <a:t>WRONG thanks for playing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7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ircle"/>
          <p:cNvSpPr/>
          <p:nvPr/>
        </p:nvSpPr>
        <p:spPr>
          <a:xfrm>
            <a:off x="5334000" y="2743200"/>
            <a:ext cx="2540000" cy="2540000"/>
          </a:xfrm>
          <a:prstGeom prst="ellipse">
            <a:avLst/>
          </a:prstGeom>
          <a:solidFill>
            <a:srgbClr val="FF4140"/>
          </a:solidFill>
          <a:ln w="50800">
            <a:solidFill>
              <a:schemeClr val="accent1"/>
            </a:solidFill>
          </a:ln>
        </p:spPr>
        <p:txBody>
          <a:bodyPr tIns="91439" bIns="91439"/>
          <a:lstStyle/>
          <a:p>
            <a:pPr/>
          </a:p>
        </p:txBody>
      </p:sp>
      <p:sp>
        <p:nvSpPr>
          <p:cNvPr id="128" name="Line"/>
          <p:cNvSpPr/>
          <p:nvPr/>
        </p:nvSpPr>
        <p:spPr>
          <a:xfrm flipH="1">
            <a:off x="6375399" y="5473700"/>
            <a:ext cx="1" cy="2540000"/>
          </a:xfrm>
          <a:prstGeom prst="line">
            <a:avLst/>
          </a:prstGeom>
          <a:ln w="508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76200" dist="38100" dir="5400000">
              <a:srgbClr val="000000">
                <a:alpha val="38000"/>
              </a:srgbClr>
            </a:outerShdw>
          </a:effectLst>
        </p:spPr>
        <p:txBody>
          <a:bodyPr tIns="91439" bIns="91439"/>
          <a:lstStyle/>
          <a:p>
            <a:pPr/>
          </a:p>
        </p:txBody>
      </p:sp>
      <p:sp>
        <p:nvSpPr>
          <p:cNvPr id="129" name="Circle"/>
          <p:cNvSpPr/>
          <p:nvPr/>
        </p:nvSpPr>
        <p:spPr>
          <a:xfrm>
            <a:off x="5105400" y="8204200"/>
            <a:ext cx="2540000" cy="2540000"/>
          </a:xfrm>
          <a:prstGeom prst="ellipse">
            <a:avLst/>
          </a:prstGeom>
          <a:solidFill>
            <a:srgbClr val="FFFFFF"/>
          </a:solidFill>
          <a:ln w="50800">
            <a:solidFill>
              <a:schemeClr val="accent1"/>
            </a:solidFill>
          </a:ln>
        </p:spPr>
        <p:txBody>
          <a:bodyPr tIns="91439" bIns="91439"/>
          <a:lstStyle/>
          <a:p>
            <a:pPr/>
          </a:p>
        </p:txBody>
      </p:sp>
      <p:sp>
        <p:nvSpPr>
          <p:cNvPr id="130" name="Circle"/>
          <p:cNvSpPr/>
          <p:nvPr/>
        </p:nvSpPr>
        <p:spPr>
          <a:xfrm>
            <a:off x="10261600" y="2743200"/>
            <a:ext cx="2540000" cy="2540000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accent1"/>
            </a:solidFill>
          </a:ln>
        </p:spPr>
        <p:txBody>
          <a:bodyPr tIns="91439" bIns="91439"/>
          <a:lstStyle/>
          <a:p>
            <a:pPr/>
          </a:p>
        </p:txBody>
      </p:sp>
      <p:sp>
        <p:nvSpPr>
          <p:cNvPr id="131" name="Line"/>
          <p:cNvSpPr/>
          <p:nvPr/>
        </p:nvSpPr>
        <p:spPr>
          <a:xfrm>
            <a:off x="11303000" y="5473700"/>
            <a:ext cx="0" cy="2540000"/>
          </a:xfrm>
          <a:prstGeom prst="line">
            <a:avLst/>
          </a:prstGeom>
          <a:ln w="508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76200" dist="38100" dir="5400000">
              <a:srgbClr val="000000">
                <a:alpha val="38000"/>
              </a:srgbClr>
            </a:outerShdw>
          </a:effectLst>
        </p:spPr>
        <p:txBody>
          <a:bodyPr tIns="91439" bIns="91439"/>
          <a:lstStyle/>
          <a:p>
            <a:pPr/>
          </a:p>
        </p:txBody>
      </p:sp>
      <p:sp>
        <p:nvSpPr>
          <p:cNvPr id="132" name="Circle"/>
          <p:cNvSpPr/>
          <p:nvPr/>
        </p:nvSpPr>
        <p:spPr>
          <a:xfrm>
            <a:off x="10033000" y="8204200"/>
            <a:ext cx="2540000" cy="2540000"/>
          </a:xfrm>
          <a:prstGeom prst="ellipse">
            <a:avLst/>
          </a:prstGeom>
          <a:solidFill>
            <a:srgbClr val="FFFFFF"/>
          </a:solidFill>
          <a:ln w="50800">
            <a:solidFill>
              <a:schemeClr val="accent1"/>
            </a:solidFill>
          </a:ln>
        </p:spPr>
        <p:txBody>
          <a:bodyPr tIns="91439" bIns="91439"/>
          <a:lstStyle/>
          <a:p>
            <a:pPr/>
          </a:p>
        </p:txBody>
      </p:sp>
      <p:sp>
        <p:nvSpPr>
          <p:cNvPr id="133" name="Circle"/>
          <p:cNvSpPr/>
          <p:nvPr/>
        </p:nvSpPr>
        <p:spPr>
          <a:xfrm>
            <a:off x="15011400" y="2857500"/>
            <a:ext cx="2540000" cy="2540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</a:ln>
        </p:spPr>
        <p:txBody>
          <a:bodyPr tIns="91439" bIns="91439"/>
          <a:lstStyle/>
          <a:p>
            <a:pPr/>
          </a:p>
        </p:txBody>
      </p:sp>
      <p:sp>
        <p:nvSpPr>
          <p:cNvPr id="134" name="Line"/>
          <p:cNvSpPr/>
          <p:nvPr/>
        </p:nvSpPr>
        <p:spPr>
          <a:xfrm>
            <a:off x="16052800" y="5588000"/>
            <a:ext cx="0" cy="2540000"/>
          </a:xfrm>
          <a:prstGeom prst="line">
            <a:avLst/>
          </a:prstGeom>
          <a:ln w="508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76200" dist="38100" dir="5400000">
              <a:srgbClr val="000000">
                <a:alpha val="38000"/>
              </a:srgbClr>
            </a:outerShdw>
          </a:effectLst>
        </p:spPr>
        <p:txBody>
          <a:bodyPr tIns="91439" bIns="91439"/>
          <a:lstStyle/>
          <a:p>
            <a:pPr/>
          </a:p>
        </p:txBody>
      </p:sp>
      <p:sp>
        <p:nvSpPr>
          <p:cNvPr id="135" name="Circle"/>
          <p:cNvSpPr/>
          <p:nvPr/>
        </p:nvSpPr>
        <p:spPr>
          <a:xfrm>
            <a:off x="14782800" y="8318500"/>
            <a:ext cx="2540000" cy="2540000"/>
          </a:xfrm>
          <a:prstGeom prst="ellipse">
            <a:avLst/>
          </a:prstGeom>
          <a:solidFill>
            <a:srgbClr val="FFFFFF"/>
          </a:solidFill>
          <a:ln w="50800">
            <a:solidFill>
              <a:schemeClr val="accent1"/>
            </a:solidFill>
          </a:ln>
        </p:spPr>
        <p:txBody>
          <a:bodyPr tIns="91439" bIns="91439"/>
          <a:lstStyle/>
          <a:p>
            <a:pPr/>
          </a:p>
        </p:txBody>
      </p:sp>
      <p:sp>
        <p:nvSpPr>
          <p:cNvPr id="136" name="Line"/>
          <p:cNvSpPr/>
          <p:nvPr/>
        </p:nvSpPr>
        <p:spPr>
          <a:xfrm>
            <a:off x="5232400" y="9474200"/>
            <a:ext cx="2286001" cy="0"/>
          </a:xfrm>
          <a:prstGeom prst="line">
            <a:avLst/>
          </a:prstGeom>
          <a:ln w="50800">
            <a:solidFill>
              <a:schemeClr val="accent1"/>
            </a:solidFill>
          </a:ln>
          <a:effectLst>
            <a:outerShdw sx="100000" sy="100000" kx="0" ky="0" algn="b" rotWithShape="0" blurRad="76200" dist="38100" dir="5400000">
              <a:srgbClr val="000000">
                <a:alpha val="38000"/>
              </a:srgbClr>
            </a:outerShdw>
          </a:effectLst>
        </p:spPr>
        <p:txBody>
          <a:bodyPr tIns="91439" bIns="91439"/>
          <a:lstStyle/>
          <a:p>
            <a:pPr/>
          </a:p>
        </p:txBody>
      </p:sp>
      <p:sp>
        <p:nvSpPr>
          <p:cNvPr id="137" name="Line"/>
          <p:cNvSpPr/>
          <p:nvPr/>
        </p:nvSpPr>
        <p:spPr>
          <a:xfrm flipV="1">
            <a:off x="11303000" y="8485922"/>
            <a:ext cx="1" cy="1976556"/>
          </a:xfrm>
          <a:prstGeom prst="line">
            <a:avLst/>
          </a:prstGeom>
          <a:ln w="50800">
            <a:solidFill>
              <a:schemeClr val="accent1"/>
            </a:solidFill>
          </a:ln>
          <a:effectLst>
            <a:outerShdw sx="100000" sy="100000" kx="0" ky="0" algn="b" rotWithShape="0" blurRad="76200" dist="38100" dir="5400000">
              <a:srgbClr val="000000">
                <a:alpha val="38000"/>
              </a:srgbClr>
            </a:outerShdw>
          </a:effectLst>
        </p:spPr>
        <p:txBody>
          <a:bodyPr tIns="91439" bIns="91439"/>
          <a:lstStyle/>
          <a:p>
            <a:pPr/>
          </a:p>
        </p:txBody>
      </p:sp>
      <p:sp>
        <p:nvSpPr>
          <p:cNvPr id="138" name="Line"/>
          <p:cNvSpPr/>
          <p:nvPr/>
        </p:nvSpPr>
        <p:spPr>
          <a:xfrm flipV="1">
            <a:off x="15824200" y="8600222"/>
            <a:ext cx="457201" cy="1976556"/>
          </a:xfrm>
          <a:prstGeom prst="line">
            <a:avLst/>
          </a:prstGeom>
          <a:ln w="50800">
            <a:solidFill>
              <a:schemeClr val="accent1"/>
            </a:solidFill>
          </a:ln>
          <a:effectLst>
            <a:outerShdw sx="100000" sy="100000" kx="0" ky="0" algn="b" rotWithShape="0" blurRad="76200" dist="38100" dir="5400000">
              <a:srgbClr val="000000">
                <a:alpha val="38000"/>
              </a:srgbClr>
            </a:outerShdw>
          </a:effectLst>
        </p:spPr>
        <p:txBody>
          <a:bodyPr tIns="91439" b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More cool paradigms"/>
          <p:cNvSpPr txBox="1"/>
          <p:nvPr>
            <p:ph type="title" idx="4294967295"/>
          </p:nvPr>
        </p:nvSpPr>
        <p:spPr>
          <a:xfrm>
            <a:off x="4305300" y="730250"/>
            <a:ext cx="15773400" cy="26511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More cool paradigms</a:t>
            </a:r>
          </a:p>
        </p:txBody>
      </p:sp>
      <p:sp>
        <p:nvSpPr>
          <p:cNvPr id="141" name="8 Arm radial maze (Olton and Samuelson, 1976)…"/>
          <p:cNvSpPr txBox="1"/>
          <p:nvPr>
            <p:ph type="body" idx="4294967295"/>
          </p:nvPr>
        </p:nvSpPr>
        <p:spPr>
          <a:xfrm>
            <a:off x="4305300" y="3651249"/>
            <a:ext cx="15773400" cy="870267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z="5600"/>
            </a:pPr>
            <a:r>
              <a:t>8 Arm radial maze (Olton and Samuelson, 1976)</a:t>
            </a:r>
          </a:p>
          <a:p>
            <a:pPr>
              <a:defRPr sz="5600"/>
            </a:pPr>
            <a:r>
              <a:t>Macuda and Roberts (1997) found that rats actually chunk!</a:t>
            </a:r>
          </a:p>
          <a:p>
            <a:pPr>
              <a:defRPr sz="5600"/>
            </a:pPr>
            <a:r>
              <a:t>Directed forgetting experiments!</a:t>
            </a:r>
          </a:p>
          <a:p>
            <a:pPr>
              <a:defRPr sz="5600"/>
            </a:pPr>
            <a:r>
              <a:t>Inman and Shettleworth (1999)</a:t>
            </a:r>
          </a:p>
          <a:p>
            <a:pPr>
              <a:defRPr sz="5600"/>
            </a:pPr>
            <a:r>
              <a:t>Brodbeck (1997), Brodbeck and Caines (2008) pigeons show priming just like humans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4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here is no top, there is no goal"/>
          <p:cNvSpPr txBox="1"/>
          <p:nvPr>
            <p:ph type="title" idx="4294967295"/>
          </p:nvPr>
        </p:nvSpPr>
        <p:spPr>
          <a:xfrm>
            <a:off x="4305300" y="730250"/>
            <a:ext cx="15773400" cy="26511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There is no top, there is no goal</a:t>
            </a:r>
          </a:p>
        </p:txBody>
      </p:sp>
      <p:sp>
        <p:nvSpPr>
          <p:cNvPr id="30" name="These ideas are, simply, wrong!…"/>
          <p:cNvSpPr txBox="1"/>
          <p:nvPr>
            <p:ph type="body" idx="4294967295"/>
          </p:nvPr>
        </p:nvSpPr>
        <p:spPr>
          <a:xfrm>
            <a:off x="4305300" y="3651249"/>
            <a:ext cx="15773400" cy="870267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z="5600"/>
            </a:pPr>
            <a:r>
              <a:t>These ideas are, simply, wrong!</a:t>
            </a:r>
          </a:p>
          <a:p>
            <a:pPr>
              <a:defRPr sz="5600"/>
            </a:pPr>
            <a:r>
              <a:t>The much better question is </a:t>
            </a:r>
            <a:r>
              <a:rPr>
                <a:latin typeface="Arial"/>
                <a:ea typeface="Arial"/>
                <a:cs typeface="Arial"/>
                <a:sym typeface="Arial"/>
              </a:rPr>
              <a:t>‘</a:t>
            </a:r>
            <a:r>
              <a:t>what has driven some species to be able to solve a certain type of problem?</a:t>
            </a:r>
            <a:r>
              <a:rPr>
                <a:latin typeface="Arial"/>
                <a:ea typeface="Arial"/>
                <a:cs typeface="Arial"/>
                <a:sym typeface="Arial"/>
              </a:rPr>
              <a:t>’</a:t>
            </a:r>
          </a:p>
          <a:p>
            <a:pPr>
              <a:defRPr sz="5600"/>
            </a:pPr>
            <a:r>
              <a:t>What selective pressures then, have lead to the evolution of certain cognitive mechanisms</a:t>
            </a:r>
          </a:p>
          <a:p>
            <a:pPr>
              <a:defRPr sz="5600"/>
            </a:pPr>
            <a:r>
              <a:t>Asking what species is the smartest is a silly question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o, how do we do comparisons"/>
          <p:cNvSpPr txBox="1"/>
          <p:nvPr>
            <p:ph type="title" idx="4294967295"/>
          </p:nvPr>
        </p:nvSpPr>
        <p:spPr>
          <a:xfrm>
            <a:off x="4305300" y="730250"/>
            <a:ext cx="15773400" cy="26511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So, how do we do comparisons</a:t>
            </a:r>
          </a:p>
        </p:txBody>
      </p:sp>
      <p:sp>
        <p:nvSpPr>
          <p:cNvPr id="33" name="Let’s say we compare two species on some task…"/>
          <p:cNvSpPr txBox="1"/>
          <p:nvPr>
            <p:ph type="body" idx="4294967295"/>
          </p:nvPr>
        </p:nvSpPr>
        <p:spPr>
          <a:xfrm>
            <a:off x="4305300" y="3651249"/>
            <a:ext cx="15773400" cy="870267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Let</a:t>
            </a:r>
            <a:r>
              <a:rPr>
                <a:latin typeface="Arial"/>
                <a:ea typeface="Arial"/>
                <a:cs typeface="Arial"/>
                <a:sym typeface="Arial"/>
              </a:rPr>
              <a:t>’</a:t>
            </a:r>
            <a:r>
              <a:t>s say we compare two species on some task</a:t>
            </a:r>
          </a:p>
          <a:p>
            <a:pPr/>
            <a:r>
              <a:t>How do we know that any differences we find in cognitive ability may not be due to differences in motivation?</a:t>
            </a:r>
          </a:p>
          <a:p>
            <a:pPr/>
            <a:r>
              <a:t>Bitterman</a:t>
            </a:r>
            <a:r>
              <a:rPr>
                <a:latin typeface="Arial"/>
                <a:ea typeface="Arial"/>
                <a:cs typeface="Arial"/>
                <a:sym typeface="Arial"/>
              </a:rPr>
              <a:t>’</a:t>
            </a:r>
            <a:r>
              <a:t>s ideas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MacPhail"/>
          <p:cNvSpPr txBox="1"/>
          <p:nvPr>
            <p:ph type="title" idx="4294967295"/>
          </p:nvPr>
        </p:nvSpPr>
        <p:spPr>
          <a:xfrm>
            <a:off x="4305300" y="730250"/>
            <a:ext cx="15773400" cy="26511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MacPhail</a:t>
            </a:r>
          </a:p>
        </p:txBody>
      </p:sp>
      <p:sp>
        <p:nvSpPr>
          <p:cNvPr id="36" name="MacPhail basically says that in science we start out with the null hypothesis, that nothing happened, there is no effect…"/>
          <p:cNvSpPr txBox="1"/>
          <p:nvPr>
            <p:ph type="body" idx="4294967295"/>
          </p:nvPr>
        </p:nvSpPr>
        <p:spPr>
          <a:xfrm>
            <a:off x="4305300" y="3651249"/>
            <a:ext cx="15773400" cy="870267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MacPhail basically says that in science we start out with the null hypothesis, that nothing happened, there is no effect</a:t>
            </a:r>
          </a:p>
          <a:p>
            <a:pPr/>
            <a:r>
              <a:t>In our case, there is no difference between two species</a:t>
            </a:r>
          </a:p>
          <a:p>
            <a:pPr/>
            <a:r>
              <a:t>But keep that motivational thing in mind, any difference could be motivational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l Kamil’s response"/>
          <p:cNvSpPr txBox="1"/>
          <p:nvPr>
            <p:ph type="title" idx="4294967295"/>
          </p:nvPr>
        </p:nvSpPr>
        <p:spPr>
          <a:xfrm>
            <a:off x="3962400" y="555625"/>
            <a:ext cx="16459200" cy="22796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Al Kamil</a:t>
            </a:r>
            <a:r>
              <a:rPr>
                <a:latin typeface="Arial"/>
                <a:ea typeface="Arial"/>
                <a:cs typeface="Arial"/>
                <a:sym typeface="Arial"/>
              </a:rPr>
              <a:t>’</a:t>
            </a:r>
            <a:r>
              <a:t>s response</a:t>
            </a:r>
          </a:p>
        </p:txBody>
      </p:sp>
      <p:sp>
        <p:nvSpPr>
          <p:cNvPr id="39" name="There is a bit of a flaw there…"/>
          <p:cNvSpPr txBox="1"/>
          <p:nvPr>
            <p:ph type="body" sz="half" idx="4294967295"/>
          </p:nvPr>
        </p:nvSpPr>
        <p:spPr>
          <a:xfrm>
            <a:off x="3962400" y="3200400"/>
            <a:ext cx="8077200" cy="90614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z="5600"/>
            </a:pPr>
            <a:r>
              <a:t>There is a bit of a flaw there</a:t>
            </a:r>
          </a:p>
          <a:p>
            <a:pPr>
              <a:defRPr sz="5600"/>
            </a:pPr>
            <a:r>
              <a:t>You set up an hypothesis that you cannot reject!</a:t>
            </a:r>
          </a:p>
          <a:p>
            <a:pPr>
              <a:defRPr sz="5600"/>
            </a:pPr>
            <a:r>
              <a:t>So how do we fix it Al?</a:t>
            </a:r>
          </a:p>
          <a:p>
            <a:pPr>
              <a:defRPr sz="5600"/>
            </a:pPr>
            <a:r>
              <a:t>Test many species on many paradigms</a:t>
            </a:r>
          </a:p>
        </p:txBody>
      </p:sp>
      <p:pic>
        <p:nvPicPr>
          <p:cNvPr id="40" name="photoak" descr="photoa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11200" y="3657600"/>
            <a:ext cx="6423025" cy="7162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K, I am with you so far Al"/>
          <p:cNvSpPr txBox="1"/>
          <p:nvPr>
            <p:ph type="title" idx="4294967295"/>
          </p:nvPr>
        </p:nvSpPr>
        <p:spPr>
          <a:xfrm>
            <a:off x="4305300" y="730250"/>
            <a:ext cx="15773400" cy="26511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OK, I am with you so far Al</a:t>
            </a:r>
          </a:p>
        </p:txBody>
      </p:sp>
      <p:sp>
        <p:nvSpPr>
          <p:cNvPr id="43" name="If we find similar differences in many different tests, it is unlikely that motivation will always be the culprit…"/>
          <p:cNvSpPr txBox="1"/>
          <p:nvPr>
            <p:ph type="body" idx="4294967295"/>
          </p:nvPr>
        </p:nvSpPr>
        <p:spPr>
          <a:xfrm>
            <a:off x="4305300" y="3651249"/>
            <a:ext cx="15773400" cy="870267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If we find similar differences in many different tests, it is unlikely that motivation will always be the culprit</a:t>
            </a:r>
          </a:p>
          <a:p>
            <a:pPr/>
            <a:r>
              <a:t>Error cancels</a:t>
            </a:r>
          </a:p>
          <a:p>
            <a:pPr/>
            <a:r>
              <a:t>Look at life history, biology, neuroscience and psychology</a:t>
            </a:r>
          </a:p>
          <a:p>
            <a:pPr/>
            <a:r>
              <a:t>Ask what sort of differences should have evolved</a:t>
            </a:r>
          </a:p>
          <a:p>
            <a:pPr/>
            <a:r>
              <a:t>Make PREDICTIONS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4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bccmarsm" descr="bccmars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38575" y="952500"/>
            <a:ext cx="6337300" cy="4146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krebs" descr="kreb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071725" y="952500"/>
            <a:ext cx="4572000" cy="457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SARA" descr="SARA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367125" y="6283325"/>
            <a:ext cx="3232150" cy="6048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nutcracker" descr="nutcracker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464800" y="1098550"/>
            <a:ext cx="4032250" cy="3257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robandhog" descr="robandho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524875" y="9661525"/>
            <a:ext cx="5327650" cy="3438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AFAR_2016_700.jpg" descr="AFAR_2016_700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014816" y="5751512"/>
            <a:ext cx="9835336" cy="35828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76200" dist="381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381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76200" dist="381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381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