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4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3600">
        <a:latin typeface="+mj-lt"/>
        <a:ea typeface="+mj-ea"/>
        <a:cs typeface="+mj-cs"/>
        <a:sym typeface="Helvetica Neue"/>
      </a:defRPr>
    </a:lvl1pPr>
    <a:lvl2pPr indent="228600" defTabSz="1828800" latinLnBrk="0">
      <a:defRPr sz="3600">
        <a:latin typeface="+mj-lt"/>
        <a:ea typeface="+mj-ea"/>
        <a:cs typeface="+mj-cs"/>
        <a:sym typeface="Helvetica Neue"/>
      </a:defRPr>
    </a:lvl2pPr>
    <a:lvl3pPr indent="457200" defTabSz="1828800" latinLnBrk="0">
      <a:defRPr sz="3600">
        <a:latin typeface="+mj-lt"/>
        <a:ea typeface="+mj-ea"/>
        <a:cs typeface="+mj-cs"/>
        <a:sym typeface="Helvetica Neue"/>
      </a:defRPr>
    </a:lvl3pPr>
    <a:lvl4pPr indent="685800" defTabSz="1828800" latinLnBrk="0">
      <a:defRPr sz="3600">
        <a:latin typeface="+mj-lt"/>
        <a:ea typeface="+mj-ea"/>
        <a:cs typeface="+mj-cs"/>
        <a:sym typeface="Helvetica Neue"/>
      </a:defRPr>
    </a:lvl4pPr>
    <a:lvl5pPr indent="914400" defTabSz="1828800" latinLnBrk="0">
      <a:defRPr sz="3600">
        <a:latin typeface="+mj-lt"/>
        <a:ea typeface="+mj-ea"/>
        <a:cs typeface="+mj-cs"/>
        <a:sym typeface="Helvetica Neue"/>
      </a:defRPr>
    </a:lvl5pPr>
    <a:lvl6pPr indent="1143000" defTabSz="1828800" latinLnBrk="0">
      <a:defRPr sz="3600">
        <a:latin typeface="+mj-lt"/>
        <a:ea typeface="+mj-ea"/>
        <a:cs typeface="+mj-cs"/>
        <a:sym typeface="Helvetica Neue"/>
      </a:defRPr>
    </a:lvl6pPr>
    <a:lvl7pPr indent="1371600" defTabSz="1828800" latinLnBrk="0">
      <a:defRPr sz="3600">
        <a:latin typeface="+mj-lt"/>
        <a:ea typeface="+mj-ea"/>
        <a:cs typeface="+mj-cs"/>
        <a:sym typeface="Helvetica Neue"/>
      </a:defRPr>
    </a:lvl7pPr>
    <a:lvl8pPr indent="1600200" defTabSz="1828800" latinLnBrk="0">
      <a:defRPr sz="3600">
        <a:latin typeface="+mj-lt"/>
        <a:ea typeface="+mj-ea"/>
        <a:cs typeface="+mj-cs"/>
        <a:sym typeface="Helvetica Neue"/>
      </a:defRPr>
    </a:lvl8pPr>
    <a:lvl9pPr indent="1828800" defTabSz="1828800" latinLnBrk="0">
      <a:defRPr sz="36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5788025" y="1539875"/>
            <a:ext cx="14630400" cy="3336925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37" tIns="91437" rIns="91437" bIns="91437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13255625" y="4876800"/>
            <a:ext cx="7162800" cy="8839200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37" tIns="91437" rIns="91437" bIns="91437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9917057" y="12802237"/>
            <a:ext cx="504544" cy="551177"/>
          </a:xfrm>
          <a:prstGeom prst="rect">
            <a:avLst/>
          </a:prstGeom>
          <a:ln w="25400">
            <a:miter lim="400000"/>
          </a:ln>
        </p:spPr>
        <p:txBody>
          <a:bodyPr wrap="none" lIns="91437" tIns="91437" rIns="91437" bIns="91437" anchor="ctr">
            <a:spAutoFit/>
          </a:bodyPr>
          <a:lstStyle>
            <a:lvl1pPr algn="r" defTabSz="914400">
              <a:defRPr sz="24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685800" marR="0" indent="-6858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1110342" marR="0" indent="-653142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524000" marR="0" indent="-609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2103120" marR="0" indent="-73152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641600" marR="0" indent="-8128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14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6400" u="none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 idx="4294967295"/>
          </p:nvPr>
        </p:nvSpPr>
        <p:spPr>
          <a:xfrm>
            <a:off x="4419600" y="4260850"/>
            <a:ext cx="15544800" cy="29400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Procedural Memory</a:t>
            </a:r>
          </a:p>
        </p:txBody>
      </p:sp>
      <p:sp>
        <p:nvSpPr>
          <p:cNvPr id="21" name="Shape 21"/>
          <p:cNvSpPr txBox="1"/>
          <p:nvPr>
            <p:ph type="body" sz="quarter" idx="4294967295"/>
          </p:nvPr>
        </p:nvSpPr>
        <p:spPr>
          <a:xfrm>
            <a:off x="5791200" y="7772400"/>
            <a:ext cx="12801600" cy="35052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marL="0" indent="0" algn="ctr">
              <a:buSzTx/>
              <a:buNone/>
              <a:defRPr>
                <a:solidFill>
                  <a:srgbClr val="898989"/>
                </a:solidFill>
              </a:defRPr>
            </a:lvl1pPr>
          </a:lstStyle>
          <a:p>
            <a:pPr/>
            <a:r>
              <a:t>Psychology 3717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But how?</a:t>
            </a:r>
          </a:p>
        </p:txBody>
      </p:sp>
      <p:sp>
        <p:nvSpPr>
          <p:cNvPr id="49" name="Shape 49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Info put into LTM quickly</a:t>
            </a:r>
          </a:p>
          <a:p>
            <a:pPr>
              <a:buChar char="•"/>
            </a:pPr>
            <a:r>
              <a:t>Better retrieval techniques</a:t>
            </a:r>
          </a:p>
          <a:p>
            <a:pPr>
              <a:buChar char="•"/>
            </a:pPr>
            <a:r>
              <a:t>Gets faster with practice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Conclusions</a:t>
            </a:r>
          </a:p>
        </p:txBody>
      </p:sp>
      <p:sp>
        <p:nvSpPr>
          <p:cNvPr id="52" name="Shape 52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Practice practice practice</a:t>
            </a:r>
          </a:p>
          <a:p>
            <a:pPr>
              <a:buChar char="•"/>
            </a:pPr>
            <a:r>
              <a:t>Tends to be implicit</a:t>
            </a:r>
          </a:p>
          <a:p>
            <a:pPr>
              <a:buChar char="•"/>
            </a:pPr>
            <a:r>
              <a:t>Often retained even after an injury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5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introduction</a:t>
            </a:r>
          </a:p>
        </p:txBody>
      </p:sp>
      <p:sp>
        <p:nvSpPr>
          <p:cNvPr id="24" name="Shape 24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Different than memory for facts</a:t>
            </a:r>
          </a:p>
          <a:p>
            <a:pPr>
              <a:buChar char="•"/>
            </a:pPr>
            <a:r>
              <a:t>How do you read?</a:t>
            </a:r>
          </a:p>
          <a:p>
            <a:pPr>
              <a:buChar char="•"/>
            </a:pPr>
            <a:r>
              <a:t>How do you do math?</a:t>
            </a:r>
          </a:p>
          <a:p>
            <a:pPr>
              <a:buChar char="•"/>
            </a:pPr>
            <a:r>
              <a:t>How do you stop a puck?</a:t>
            </a:r>
          </a:p>
          <a:p>
            <a:pPr>
              <a:buChar char="•"/>
            </a:pPr>
            <a:r>
              <a:t>Not too easy eh!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properties</a:t>
            </a:r>
          </a:p>
        </p:txBody>
      </p:sp>
      <p:sp>
        <p:nvSpPr>
          <p:cNvPr id="27" name="Shape 27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Such memory is implicit</a:t>
            </a:r>
          </a:p>
          <a:p>
            <a:pPr>
              <a:buChar char="•"/>
            </a:pPr>
            <a:r>
              <a:t>The memory bit shows up because we get better at stuff with practice</a:t>
            </a:r>
          </a:p>
          <a:p>
            <a:pPr>
              <a:buChar char="•"/>
            </a:pPr>
            <a:r>
              <a:t>We don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know how we do, but we do</a:t>
            </a:r>
          </a:p>
          <a:p>
            <a:pPr>
              <a:buChar char="•"/>
            </a:pPr>
            <a:r>
              <a:t>I keep getting better at Battlefield V on my xbox, but I don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t know how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Implicit memory</a:t>
            </a:r>
          </a:p>
        </p:txBody>
      </p:sp>
      <p:sp>
        <p:nvSpPr>
          <p:cNvPr id="30" name="Shape 30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Knowing without remembering</a:t>
            </a:r>
          </a:p>
          <a:p>
            <a:pPr>
              <a:buChar char="•"/>
            </a:pPr>
            <a:r>
              <a:t>Claperede</a:t>
            </a:r>
            <a:r>
              <a:rPr>
                <a:latin typeface="Arial"/>
                <a:ea typeface="Arial"/>
                <a:cs typeface="Arial"/>
                <a:sym typeface="Arial"/>
              </a:rPr>
              <a:t>’</a:t>
            </a:r>
            <a:r>
              <a:t>s pin prick</a:t>
            </a:r>
          </a:p>
          <a:p>
            <a:pPr>
              <a:buChar char="•"/>
            </a:pPr>
            <a:r>
              <a:t>Dissociable from explicit memory</a:t>
            </a:r>
          </a:p>
          <a:p>
            <a:pPr>
              <a:buChar char="•"/>
            </a:pPr>
            <a:r>
              <a:t>Most amnesiacs show totally normal implicit memory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Priming</a:t>
            </a:r>
          </a:p>
        </p:txBody>
      </p:sp>
      <p:sp>
        <p:nvSpPr>
          <p:cNvPr id="33" name="Shape 33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1200"/>
              </a:spcBef>
              <a:buChar char="•"/>
              <a:defRPr sz="5600"/>
            </a:pPr>
            <a:r>
              <a:t>Priming shows up when you get enhanced identification of a previously seen but now degraded stimulus</a:t>
            </a:r>
          </a:p>
          <a:p>
            <a:pPr>
              <a:spcBef>
                <a:spcPts val="1200"/>
              </a:spcBef>
              <a:buChar char="•"/>
              <a:defRPr sz="5600"/>
            </a:pPr>
            <a:r>
              <a:t>The previous experience is NOT necessary to complete the task, but it helps (it primes)</a:t>
            </a:r>
          </a:p>
          <a:p>
            <a:pPr>
              <a:spcBef>
                <a:spcPts val="1200"/>
              </a:spcBef>
              <a:buChar char="•"/>
              <a:defRPr sz="5600"/>
            </a:pPr>
            <a:r>
              <a:t>Word fragment completion</a:t>
            </a:r>
          </a:p>
          <a:p>
            <a:pPr>
              <a:spcBef>
                <a:spcPts val="1200"/>
              </a:spcBef>
              <a:buChar char="•"/>
              <a:defRPr sz="5600"/>
            </a:pPr>
            <a:r>
              <a:t>Stem completion</a:t>
            </a:r>
          </a:p>
          <a:p>
            <a:pPr>
              <a:spcBef>
                <a:spcPts val="1200"/>
              </a:spcBef>
              <a:buChar char="•"/>
              <a:defRPr sz="5600"/>
            </a:pPr>
            <a:r>
              <a:t>Perceptual identification</a:t>
            </a:r>
          </a:p>
          <a:p>
            <a:pPr>
              <a:spcBef>
                <a:spcPts val="1200"/>
              </a:spcBef>
              <a:buChar char="•"/>
              <a:defRPr sz="5600"/>
            </a:pPr>
            <a:r>
              <a:t>Picture fragment completion in pigeons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Characteristic of priming</a:t>
            </a:r>
          </a:p>
        </p:txBody>
      </p:sp>
      <p:sp>
        <p:nvSpPr>
          <p:cNvPr id="36" name="Shape 36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RI has little effect</a:t>
            </a:r>
          </a:p>
          <a:p>
            <a:pPr>
              <a:buChar char="•"/>
            </a:pPr>
            <a:r>
              <a:t>LOP has little effect (but see Challis and Brodbeck, 1992)</a:t>
            </a:r>
          </a:p>
          <a:p>
            <a:pPr>
              <a:buChar char="•"/>
            </a:pPr>
            <a:r>
              <a:t>Hyperspecific</a:t>
            </a:r>
          </a:p>
          <a:p>
            <a:pPr>
              <a:buChar char="•"/>
            </a:pPr>
            <a:r>
              <a:t>Stochastically independent of explicit memory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Implicit learning</a:t>
            </a:r>
          </a:p>
        </p:txBody>
      </p:sp>
      <p:sp>
        <p:nvSpPr>
          <p:cNvPr id="39" name="Shape 39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People can learn, indeed DO learn other tasks implicitly</a:t>
            </a:r>
          </a:p>
          <a:p>
            <a:pPr>
              <a:buChar char="•"/>
            </a:pPr>
            <a:r>
              <a:t>Artificial grammars</a:t>
            </a:r>
          </a:p>
          <a:p>
            <a:pPr>
              <a:buChar char="•"/>
            </a:pPr>
            <a:r>
              <a:t>Correlated events</a:t>
            </a:r>
          </a:p>
          <a:p>
            <a:pPr>
              <a:buChar char="•"/>
            </a:pPr>
            <a:r>
              <a:t>Abstract concepts</a:t>
            </a:r>
          </a:p>
          <a:p>
            <a:pPr>
              <a:buChar char="•"/>
            </a:pPr>
            <a:r>
              <a:t>Event sequences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Problem solving</a:t>
            </a:r>
          </a:p>
        </p:txBody>
      </p:sp>
      <p:sp>
        <p:nvSpPr>
          <p:cNvPr id="42" name="Shape 42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Start state and goal state</a:t>
            </a:r>
          </a:p>
          <a:p>
            <a:pPr>
              <a:buChar char="•"/>
            </a:pPr>
            <a:r>
              <a:t>Problems can be well defined or sort of fuzzy</a:t>
            </a:r>
          </a:p>
          <a:p>
            <a:pPr>
              <a:buChar char="•"/>
            </a:pPr>
            <a:r>
              <a:t>Heuristics and algorithms</a:t>
            </a:r>
          </a:p>
          <a:p>
            <a:pPr>
              <a:buChar char="•"/>
            </a:pPr>
            <a:r>
              <a:t>We learn these things in many respects, implicitly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 idx="4294967295"/>
          </p:nvPr>
        </p:nvSpPr>
        <p:spPr>
          <a:xfrm>
            <a:off x="3962400" y="549274"/>
            <a:ext cx="16459200" cy="2286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Supermemory</a:t>
            </a:r>
          </a:p>
        </p:txBody>
      </p:sp>
      <p:sp>
        <p:nvSpPr>
          <p:cNvPr id="45" name="Shape 45"/>
          <p:cNvSpPr txBox="1"/>
          <p:nvPr>
            <p:ph type="body" idx="4294967295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buChar char="•"/>
            </a:pPr>
            <a:r>
              <a:t>Memory can be improved </a:t>
            </a:r>
          </a:p>
          <a:p>
            <a:pPr>
              <a:buChar char="•"/>
            </a:pPr>
            <a:r>
              <a:t>View it as a skill</a:t>
            </a:r>
          </a:p>
          <a:p>
            <a:pPr>
              <a:buChar char="•"/>
            </a:pPr>
            <a:r>
              <a:t>The case of Rajan</a:t>
            </a:r>
          </a:p>
          <a:p>
            <a:pPr>
              <a:buChar char="•"/>
            </a:pPr>
            <a:r>
              <a:t>Chess experts</a:t>
            </a:r>
          </a:p>
          <a:p>
            <a:pPr>
              <a:buChar char="•"/>
            </a:pPr>
            <a:r>
              <a:t>All about chunking it seems</a:t>
            </a:r>
          </a:p>
        </p:txBody>
      </p:sp>
      <p:pic>
        <p:nvPicPr>
          <p:cNvPr id="4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935200" y="3505200"/>
            <a:ext cx="4699000" cy="6350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Class="entr" nodeType="with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Class="entr" nodeType="after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Class="entr" nodeType="clickEffect" presetSubtype="4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7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5" grpId="1"/>
      <p:bldP build="whole" bldLvl="1" animBg="1" rev="0" advAuto="0" spid="46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7" tIns="91437" rIns="91437" bIns="91437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