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7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91"/>
  </p:normalViewPr>
  <p:slideViewPr>
    <p:cSldViewPr snapToGrid="0" snapToObjects="1">
      <p:cViewPr varScale="1">
        <p:scale>
          <a:sx n="95" d="100"/>
          <a:sy n="95" d="100"/>
        </p:scale>
        <p:origin x="20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8408-15D6-954B-A01B-F6294CC029FC}" type="datetimeFigureOut">
              <a:rPr lang="en-US" smtClean="0"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295-C6D6-FA4A-BC47-682AB62D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7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8408-15D6-954B-A01B-F6294CC029FC}" type="datetimeFigureOut">
              <a:rPr lang="en-US" smtClean="0"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295-C6D6-FA4A-BC47-682AB62D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8408-15D6-954B-A01B-F6294CC029FC}" type="datetimeFigureOut">
              <a:rPr lang="en-US" smtClean="0"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295-C6D6-FA4A-BC47-682AB62D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52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8408-15D6-954B-A01B-F6294CC029FC}" type="datetimeFigureOut">
              <a:rPr lang="en-US" smtClean="0"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295-C6D6-FA4A-BC47-682AB62D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1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8408-15D6-954B-A01B-F6294CC029FC}" type="datetimeFigureOut">
              <a:rPr lang="en-US" smtClean="0"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295-C6D6-FA4A-BC47-682AB62D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9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8408-15D6-954B-A01B-F6294CC029FC}" type="datetimeFigureOut">
              <a:rPr lang="en-US" smtClean="0"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295-C6D6-FA4A-BC47-682AB62D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5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8408-15D6-954B-A01B-F6294CC029FC}" type="datetimeFigureOut">
              <a:rPr lang="en-US" smtClean="0"/>
              <a:t>7/22/16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295-C6D6-FA4A-BC47-682AB62D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0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8408-15D6-954B-A01B-F6294CC029FC}" type="datetimeFigureOut">
              <a:rPr lang="en-US" smtClean="0"/>
              <a:t>7/22/16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295-C6D6-FA4A-BC47-682AB62D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4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8408-15D6-954B-A01B-F6294CC029FC}" type="datetimeFigureOut">
              <a:rPr lang="en-US" smtClean="0"/>
              <a:t>7/22/16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295-C6D6-FA4A-BC47-682AB62D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0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8408-15D6-954B-A01B-F6294CC029FC}" type="datetimeFigureOut">
              <a:rPr lang="en-US" smtClean="0"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295-C6D6-FA4A-BC47-682AB62D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4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8408-15D6-954B-A01B-F6294CC029FC}" type="datetimeFigureOut">
              <a:rPr lang="en-US" smtClean="0"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295-C6D6-FA4A-BC47-682AB62D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0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8408-15D6-954B-A01B-F6294CC029FC}" type="datetimeFigureOut">
              <a:rPr lang="en-US" smtClean="0"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3C295-C6D6-FA4A-BC47-682AB62D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4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Gestalt Psychology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Psychology 4006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65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people resisted the </a:t>
            </a:r>
            <a:r>
              <a:rPr lang="en-US" dirty="0" err="1" smtClean="0"/>
              <a:t>behaviourist</a:t>
            </a:r>
            <a:r>
              <a:rPr lang="en-US" dirty="0" smtClean="0"/>
              <a:t> tide</a:t>
            </a:r>
          </a:p>
          <a:p>
            <a:r>
              <a:rPr lang="en-US" dirty="0" smtClean="0"/>
              <a:t>They kept thinking about thinking alive</a:t>
            </a:r>
          </a:p>
          <a:p>
            <a:r>
              <a:rPr lang="en-US" dirty="0" smtClean="0"/>
              <a:t>They helped usher in the cognitive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90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Gestalt is a German word, and there is no real translation for it.</a:t>
            </a:r>
          </a:p>
          <a:p>
            <a:r>
              <a:rPr lang="en-US" dirty="0" smtClean="0"/>
              <a:t>It is sort of ‘the whole is more than the sum of its pats’ </a:t>
            </a:r>
            <a:r>
              <a:rPr lang="en-US" dirty="0" err="1" smtClean="0"/>
              <a:t>kinda</a:t>
            </a:r>
            <a:endParaRPr lang="en-US" dirty="0" smtClean="0"/>
          </a:p>
          <a:p>
            <a:r>
              <a:rPr lang="en-US" dirty="0" smtClean="0"/>
              <a:t>It also sort of means ‘shape’</a:t>
            </a:r>
          </a:p>
          <a:p>
            <a:r>
              <a:rPr lang="en-US" dirty="0" smtClean="0"/>
              <a:t>Oh and look, the Germans are back!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4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basically the first </a:t>
            </a:r>
            <a:r>
              <a:rPr lang="en-US" smtClean="0"/>
              <a:t>’cognitive psychology’ we can talk about</a:t>
            </a:r>
            <a:endParaRPr lang="en-US" dirty="0" smtClean="0"/>
          </a:p>
          <a:p>
            <a:r>
              <a:rPr lang="en-US" dirty="0" smtClean="0"/>
              <a:t>Kant’s a priori perceptual and cognitive categories, plus the rationalism/empiricism balance</a:t>
            </a:r>
          </a:p>
          <a:p>
            <a:r>
              <a:rPr lang="en-US" dirty="0" smtClean="0"/>
              <a:t>Christian von </a:t>
            </a:r>
            <a:r>
              <a:rPr lang="en-US" dirty="0" err="1" smtClean="0"/>
              <a:t>Ehrenfels</a:t>
            </a:r>
            <a:r>
              <a:rPr lang="en-US" dirty="0" smtClean="0"/>
              <a:t> used the term “Gestalt” when defining the whole as more than the sum of its parts.</a:t>
            </a:r>
          </a:p>
          <a:p>
            <a:r>
              <a:rPr lang="en-US" dirty="0" smtClean="0"/>
              <a:t>“the radical view that the whole is psychologically, logically, epistemologically, and ontologically prior to its parts.  A whole is not only more than the sum of its parts, it is entirely different from a sum of its parts.”</a:t>
            </a:r>
          </a:p>
          <a:p>
            <a:r>
              <a:rPr lang="en-US" dirty="0" smtClean="0"/>
              <a:t>Carl </a:t>
            </a:r>
            <a:r>
              <a:rPr lang="en-US" dirty="0" err="1" smtClean="0"/>
              <a:t>Stumpf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Mentor to the </a:t>
            </a:r>
            <a:r>
              <a:rPr lang="en-US" dirty="0" err="1" smtClean="0"/>
              <a:t>gestalists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3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44988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Max Wertheimer (1880-1943)</a:t>
            </a:r>
          </a:p>
          <a:p>
            <a:pPr lvl="1"/>
            <a:r>
              <a:rPr lang="en-US" dirty="0" smtClean="0"/>
              <a:t>Apparent motion study (phi phenomenon) (1912)</a:t>
            </a:r>
          </a:p>
          <a:p>
            <a:pPr lvl="1"/>
            <a:r>
              <a:rPr lang="en-US" dirty="0" smtClean="0"/>
              <a:t>With Kurt </a:t>
            </a:r>
            <a:r>
              <a:rPr lang="en-US" dirty="0" err="1" smtClean="0"/>
              <a:t>Köhler</a:t>
            </a:r>
            <a:r>
              <a:rPr lang="en-US" dirty="0" smtClean="0"/>
              <a:t> and Wolfgang </a:t>
            </a:r>
            <a:r>
              <a:rPr lang="en-US" dirty="0" err="1" smtClean="0"/>
              <a:t>Koffka</a:t>
            </a:r>
            <a:r>
              <a:rPr lang="en-US" dirty="0" smtClean="0"/>
              <a:t> at Frankfurt</a:t>
            </a:r>
          </a:p>
          <a:p>
            <a:pPr lvl="1"/>
            <a:r>
              <a:rPr lang="en-US" dirty="0" smtClean="0"/>
              <a:t>Eliminated eye movements as an explanation and argued against unconscious inference</a:t>
            </a:r>
          </a:p>
          <a:p>
            <a:endParaRPr lang="en-US" dirty="0" smtClean="0"/>
          </a:p>
          <a:p>
            <a:r>
              <a:rPr lang="en-US" dirty="0" smtClean="0"/>
              <a:t>1916-1929  at Berlin Psychological Institute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Köhler</a:t>
            </a:r>
            <a:r>
              <a:rPr lang="en-US" dirty="0" smtClean="0"/>
              <a:t> and </a:t>
            </a:r>
            <a:r>
              <a:rPr lang="en-US" dirty="0" err="1" smtClean="0"/>
              <a:t>Lewin</a:t>
            </a:r>
            <a:endParaRPr lang="en-US" dirty="0" smtClean="0"/>
          </a:p>
          <a:p>
            <a:pPr lvl="1"/>
            <a:r>
              <a:rPr lang="en-US" dirty="0" smtClean="0"/>
              <a:t>Concern over growing Nazi menace in 1930s</a:t>
            </a:r>
          </a:p>
          <a:p>
            <a:pPr lvl="1"/>
            <a:r>
              <a:rPr lang="en-US" dirty="0" smtClean="0"/>
              <a:t>Moved to NY – New School for Social Research</a:t>
            </a:r>
          </a:p>
          <a:p>
            <a:endParaRPr lang="en-US" dirty="0" smtClean="0"/>
          </a:p>
          <a:p>
            <a:r>
              <a:rPr lang="en-US" dirty="0" smtClean="0"/>
              <a:t>Reproductive versus Productive thinking.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600" y="2485465"/>
            <a:ext cx="4371788" cy="267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0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Kurt </a:t>
            </a:r>
            <a:r>
              <a:rPr lang="en-US" dirty="0" err="1" smtClean="0"/>
              <a:t>Kofka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92153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of the founders of Gestalt Psychology</a:t>
            </a:r>
          </a:p>
          <a:p>
            <a:r>
              <a:rPr lang="en-US" dirty="0" smtClean="0"/>
              <a:t>The movement’s major theoretician</a:t>
            </a:r>
          </a:p>
          <a:p>
            <a:r>
              <a:rPr lang="en-US" dirty="0" smtClean="0"/>
              <a:t>Extended gestalt ideas to developmental psychology</a:t>
            </a:r>
          </a:p>
          <a:p>
            <a:r>
              <a:rPr lang="en-US" dirty="0" smtClean="0"/>
              <a:t>Considered “ideational” learning, that based on language </a:t>
            </a:r>
            <a:r>
              <a:rPr lang="en-US" dirty="0" err="1" smtClean="0"/>
              <a:t>acquistion</a:t>
            </a:r>
            <a:r>
              <a:rPr lang="en-US" dirty="0" smtClean="0"/>
              <a:t>, the ultimate form of learning</a:t>
            </a:r>
          </a:p>
          <a:p>
            <a:r>
              <a:rPr lang="en-US" dirty="0" smtClean="0"/>
              <a:t>Introduced gestalt to U.S. </a:t>
            </a:r>
          </a:p>
          <a:p>
            <a:r>
              <a:rPr lang="en-US" dirty="0" smtClean="0"/>
              <a:t>Article on gestalt psychology and perception (1922)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5100" y="1967753"/>
            <a:ext cx="30226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31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Wolfgang </a:t>
            </a:r>
            <a:r>
              <a:rPr lang="en-US" dirty="0" err="1" smtClean="0"/>
              <a:t>Köhler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44235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Wolfgang </a:t>
            </a:r>
            <a:r>
              <a:rPr lang="en-US" dirty="0" err="1" smtClean="0"/>
              <a:t>Köhler</a:t>
            </a:r>
            <a:r>
              <a:rPr lang="en-US" dirty="0" smtClean="0"/>
              <a:t> (1887-1967)</a:t>
            </a:r>
          </a:p>
          <a:p>
            <a:r>
              <a:rPr lang="en-US" dirty="0" smtClean="0"/>
              <a:t>Mentality of Apes study </a:t>
            </a:r>
          </a:p>
          <a:p>
            <a:r>
              <a:rPr lang="en-US" dirty="0" smtClean="0"/>
              <a:t>Director of Berlin Psychological Institute, 1922-1935</a:t>
            </a:r>
          </a:p>
          <a:p>
            <a:r>
              <a:rPr lang="en-US" dirty="0" smtClean="0"/>
              <a:t>“golden age” until Nazis came to power</a:t>
            </a:r>
          </a:p>
          <a:p>
            <a:r>
              <a:rPr lang="en-US" dirty="0" smtClean="0"/>
              <a:t>1935 – left for U.S. (Swarthmore)</a:t>
            </a:r>
          </a:p>
          <a:p>
            <a:r>
              <a:rPr lang="en-US" dirty="0" smtClean="0"/>
              <a:t>APA president – 1959</a:t>
            </a:r>
          </a:p>
          <a:p>
            <a:r>
              <a:rPr lang="en-US" dirty="0" smtClean="0"/>
              <a:t>Sultan and the two-stick problem</a:t>
            </a:r>
          </a:p>
          <a:p>
            <a:r>
              <a:rPr lang="en-US" dirty="0" smtClean="0"/>
              <a:t>Banana too far away to be reached by a single stick</a:t>
            </a:r>
          </a:p>
          <a:p>
            <a:r>
              <a:rPr lang="en-US" dirty="0" smtClean="0"/>
              <a:t>Solution  combine two sticks</a:t>
            </a:r>
          </a:p>
          <a:p>
            <a:r>
              <a:rPr lang="en-US" dirty="0" smtClean="0"/>
              <a:t>Insight</a:t>
            </a:r>
          </a:p>
          <a:p>
            <a:r>
              <a:rPr lang="en-US" dirty="0" smtClean="0"/>
              <a:t>Reorganizing the elements of the problem situation</a:t>
            </a:r>
          </a:p>
          <a:p>
            <a:r>
              <a:rPr lang="en-US" dirty="0" smtClean="0"/>
              <a:t>Requires being able to view the entire field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871" y="1935163"/>
            <a:ext cx="4318000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1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138E-D0D9-A34A-A9EF-FD6F20AF0045}" type="datetime1">
              <a:rPr lang="en-US" altLang="en-US"/>
              <a:pPr/>
              <a:t>7/22/16</a:t>
            </a:fld>
            <a:endParaRPr lang="en-US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Gestalt Principles</a:t>
            </a:r>
            <a:endParaRPr lang="en-US" alt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/>
              <a:t>Proximity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Closure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Continuity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/>
              <a:t>Similarity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connectedness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56324" name="Picture 4" descr="gestalt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79876" y="2071689"/>
            <a:ext cx="1871663" cy="496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6328" name="Picture 8" descr="continu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3" y="4941888"/>
            <a:ext cx="15113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0" name="Picture 10" descr="similari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1916113"/>
            <a:ext cx="11430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1" name="Picture 11" descr="connectednes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63" y="4221164"/>
            <a:ext cx="2305050" cy="17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2" name="Picture 12" descr="image0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13" y="2708276"/>
            <a:ext cx="1801812" cy="187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61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Gestaltists</a:t>
            </a:r>
            <a:r>
              <a:rPr lang="en-US" dirty="0" smtClean="0"/>
              <a:t> and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Behavioral vs. geographical environment</a:t>
            </a:r>
          </a:p>
          <a:p>
            <a:r>
              <a:rPr lang="en-US" dirty="0" smtClean="0"/>
              <a:t>Lake of Constance story</a:t>
            </a:r>
          </a:p>
          <a:p>
            <a:pPr lvl="1"/>
            <a:r>
              <a:rPr lang="en-US" dirty="0" smtClean="0"/>
              <a:t>Behavioral : seemed like a snow-covered plain</a:t>
            </a:r>
          </a:p>
          <a:p>
            <a:pPr lvl="1"/>
            <a:r>
              <a:rPr lang="en-US" dirty="0" smtClean="0"/>
              <a:t>Geographical:  was actually a snow-covered frozen lake</a:t>
            </a:r>
          </a:p>
          <a:p>
            <a:endParaRPr lang="en-US" dirty="0" smtClean="0"/>
          </a:p>
          <a:p>
            <a:r>
              <a:rPr lang="en-US" dirty="0" smtClean="0"/>
              <a:t>Psychophysical isomorphism</a:t>
            </a:r>
          </a:p>
          <a:p>
            <a:pPr lvl="1"/>
            <a:r>
              <a:rPr lang="en-US" dirty="0" smtClean="0"/>
              <a:t>Parallel organization for mind &amp; body</a:t>
            </a:r>
          </a:p>
          <a:p>
            <a:r>
              <a:rPr lang="en-US" dirty="0" smtClean="0"/>
              <a:t>Map metaphor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Gestaltists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Solomon Asch</a:t>
            </a:r>
          </a:p>
          <a:p>
            <a:pPr lvl="1"/>
            <a:r>
              <a:rPr lang="en-US" dirty="0" smtClean="0"/>
              <a:t>Conformity studies</a:t>
            </a:r>
          </a:p>
          <a:p>
            <a:endParaRPr lang="en-US" dirty="0" smtClean="0"/>
          </a:p>
          <a:p>
            <a:r>
              <a:rPr lang="en-US" dirty="0" smtClean="0"/>
              <a:t>Stanley Milgram</a:t>
            </a:r>
          </a:p>
          <a:p>
            <a:pPr lvl="1"/>
            <a:r>
              <a:rPr lang="en-US" dirty="0" smtClean="0"/>
              <a:t>Obedience to authority</a:t>
            </a:r>
          </a:p>
          <a:p>
            <a:endParaRPr lang="en-US" dirty="0" smtClean="0"/>
          </a:p>
          <a:p>
            <a:r>
              <a:rPr lang="en-US" dirty="0" err="1" smtClean="0"/>
              <a:t>Musafar</a:t>
            </a:r>
            <a:r>
              <a:rPr lang="en-US" dirty="0" smtClean="0"/>
              <a:t> Sheriff</a:t>
            </a:r>
          </a:p>
          <a:p>
            <a:pPr lvl="1"/>
            <a:r>
              <a:rPr lang="en-US" dirty="0" err="1" smtClean="0"/>
              <a:t>Autokinetic</a:t>
            </a:r>
            <a:r>
              <a:rPr lang="en-US" dirty="0" smtClean="0"/>
              <a:t> effect</a:t>
            </a:r>
          </a:p>
          <a:p>
            <a:pPr lvl="1"/>
            <a:r>
              <a:rPr lang="en-US" dirty="0" smtClean="0"/>
              <a:t>Robber’s Cave 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3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428</Words>
  <Application>Microsoft Macintosh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Gestalt Psychology</vt:lpstr>
      <vt:lpstr>Introduction</vt:lpstr>
      <vt:lpstr>Origins</vt:lpstr>
      <vt:lpstr>Early On</vt:lpstr>
      <vt:lpstr>Kurt Kofka</vt:lpstr>
      <vt:lpstr>Wolfgang Köhler</vt:lpstr>
      <vt:lpstr>Gestalt Principles</vt:lpstr>
      <vt:lpstr>The Gestaltists and Perception</vt:lpstr>
      <vt:lpstr>Other Gestaltists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Gestalt Psychology</dc:title>
  <dc:creator>Dave Brodbeck</dc:creator>
  <cp:lastModifiedBy>Dave Brodbeck</cp:lastModifiedBy>
  <cp:revision>3</cp:revision>
  <dcterms:created xsi:type="dcterms:W3CDTF">2016-07-22T17:18:03Z</dcterms:created>
  <dcterms:modified xsi:type="dcterms:W3CDTF">2016-07-22T17:42:26Z</dcterms:modified>
</cp:coreProperties>
</file>